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333" r:id="rId5"/>
    <p:sldId id="334" r:id="rId6"/>
    <p:sldId id="335" r:id="rId7"/>
    <p:sldId id="361" r:id="rId8"/>
    <p:sldId id="362" r:id="rId9"/>
    <p:sldId id="336" r:id="rId10"/>
    <p:sldId id="260" r:id="rId11"/>
    <p:sldId id="337" r:id="rId12"/>
    <p:sldId id="338" r:id="rId13"/>
    <p:sldId id="339" r:id="rId14"/>
    <p:sldId id="340" r:id="rId15"/>
    <p:sldId id="309" r:id="rId16"/>
    <p:sldId id="329" r:id="rId17"/>
    <p:sldId id="328" r:id="rId18"/>
    <p:sldId id="356" r:id="rId19"/>
    <p:sldId id="357" r:id="rId20"/>
    <p:sldId id="360" r:id="rId21"/>
    <p:sldId id="269" r:id="rId22"/>
    <p:sldId id="3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236"/>
    <a:srgbClr val="006600"/>
    <a:srgbClr val="0000FF"/>
    <a:srgbClr val="800000"/>
    <a:srgbClr val="CC6600"/>
    <a:srgbClr val="E6AF00"/>
    <a:srgbClr val="D09E00"/>
    <a:srgbClr val="00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40" autoAdjust="0"/>
    <p:restoredTop sz="90822" autoAdjust="0"/>
  </p:normalViewPr>
  <p:slideViewPr>
    <p:cSldViewPr>
      <p:cViewPr varScale="1">
        <p:scale>
          <a:sx n="105" d="100"/>
          <a:sy n="105" d="100"/>
        </p:scale>
        <p:origin x="-2514" y="-84"/>
      </p:cViewPr>
      <p:guideLst>
        <p:guide orient="horz" pos="3524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1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31FFC-49CE-4D0E-9563-2680EA86693D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3BFC7-6531-47B3-955E-4CD33D9CB24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14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22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0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437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89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D5C1A-15DE-4A8C-911B-89D9FAF42611}" type="slidenum">
              <a:rPr lang="de-CH" smtClean="0"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1968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9A6A4-D0BD-4736-9B6A-095A7B53D441}" type="slidenum">
              <a:rPr lang="nl-BE" smtClean="0"/>
              <a:pPr/>
              <a:t>8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BFC7-6531-47B3-955E-4CD33D9CB24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1E402-1D69-4603-AA71-B29A87A79155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B1C4E-E4C2-4F5D-855F-5F884C4121A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6672"/>
            <a:ext cx="9144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Fractional Flow Reserve–Guided PCI </a:t>
            </a:r>
            <a:endParaRPr lang="en-GB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 Stable </a:t>
            </a:r>
            <a:r>
              <a:rPr lang="en-GB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Coronary </a:t>
            </a:r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Disease</a:t>
            </a:r>
          </a:p>
          <a:p>
            <a:pPr algn="ctr"/>
            <a:endParaRPr lang="en-GB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5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FAME 2</a:t>
            </a:r>
          </a:p>
          <a:p>
            <a:pPr algn="ctr"/>
            <a:r>
              <a:rPr lang="en-GB" sz="4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Report of the Primary Endpoint</a:t>
            </a:r>
          </a:p>
          <a:p>
            <a:pPr algn="ctr"/>
            <a:endParaRPr lang="en-GB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Clinicaltrials.gov NCT01132495</a:t>
            </a:r>
            <a:endParaRPr lang="en-GB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032" y="5654278"/>
            <a:ext cx="838944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Bernard De </a:t>
            </a:r>
            <a:r>
              <a:rPr lang="en-GB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Bruyne, William F </a:t>
            </a:r>
            <a:r>
              <a:rPr lang="en-GB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Fearon</a:t>
            </a:r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Nico</a:t>
            </a:r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HJ </a:t>
            </a:r>
            <a:r>
              <a:rPr lang="en-GB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Pijls</a:t>
            </a:r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GB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Emanuele</a:t>
            </a:r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Barbato, </a:t>
            </a:r>
            <a:r>
              <a:rPr lang="en-GB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Pim</a:t>
            </a:r>
            <a:r>
              <a:rPr lang="en-GB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 </a:t>
            </a:r>
            <a:r>
              <a:rPr lang="en-GB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Tonino</a:t>
            </a:r>
            <a:r>
              <a:rPr lang="en-GB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Peter </a:t>
            </a:r>
            <a:r>
              <a:rPr lang="en-GB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Juni</a:t>
            </a:r>
            <a:r>
              <a:rPr lang="en-GB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the </a:t>
            </a:r>
            <a:r>
              <a:rPr lang="en-GB" sz="1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FFR </a:t>
            </a:r>
            <a:r>
              <a:rPr lang="en-GB" sz="1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en-GB" sz="1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Angiography for </a:t>
            </a:r>
            <a:r>
              <a:rPr lang="en-GB" sz="1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Multivessel</a:t>
            </a:r>
            <a:r>
              <a:rPr lang="en-GB" sz="1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Evaluation 2 </a:t>
            </a:r>
          </a:p>
          <a:p>
            <a:pPr algn="ctr"/>
            <a:r>
              <a:rPr lang="en-GB" sz="1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(FAME 2) </a:t>
            </a:r>
            <a:r>
              <a:rPr lang="en-GB" sz="1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study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761248" y="44624"/>
            <a:ext cx="362150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</a:t>
            </a:r>
            <a:r>
              <a:rPr lang="en-GB" sz="3200" b="1" dirty="0" smtClean="0">
                <a:solidFill>
                  <a:srgbClr val="FF0000"/>
                </a:solidFill>
              </a:rPr>
              <a:t>Flow </a:t>
            </a:r>
            <a:r>
              <a:rPr lang="en-GB" sz="3200" b="1" dirty="0">
                <a:solidFill>
                  <a:srgbClr val="FF0000"/>
                </a:solidFill>
              </a:rPr>
              <a:t>Chart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300" y="980728"/>
            <a:ext cx="8153400" cy="76944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Stable </a:t>
            </a:r>
            <a:r>
              <a:rPr lang="en-GB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CAD patients </a:t>
            </a:r>
            <a:r>
              <a:rPr lang="en-GB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scheduled for 1, 2 or 3 vessel </a:t>
            </a:r>
            <a:r>
              <a:rPr lang="en-GB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DES-PCI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 = 1220</a:t>
            </a:r>
            <a:endParaRPr lang="en-GB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>
            <a:stCxn id="13" idx="2"/>
            <a:endCxn id="14" idx="0"/>
          </p:cNvCxnSpPr>
          <p:nvPr/>
        </p:nvCxnSpPr>
        <p:spPr>
          <a:xfrm>
            <a:off x="4572000" y="1750169"/>
            <a:ext cx="0" cy="3124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ep 25"/>
          <p:cNvGrpSpPr>
            <a:grpSpLocks/>
          </p:cNvGrpSpPr>
          <p:nvPr/>
        </p:nvGrpSpPr>
        <p:grpSpPr bwMode="auto">
          <a:xfrm>
            <a:off x="4572000" y="2360489"/>
            <a:ext cx="3401334" cy="3012228"/>
            <a:chOff x="4572000" y="2503898"/>
            <a:chExt cx="3402096" cy="3013503"/>
          </a:xfrm>
        </p:grpSpPr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5645694" y="3140968"/>
              <a:ext cx="2328402" cy="708186"/>
            </a:xfrm>
            <a:prstGeom prst="rect">
              <a:avLst/>
            </a:prstGeom>
            <a:noFill/>
            <a:ln w="381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>
                  <a:solidFill>
                    <a:srgbClr val="002060"/>
                  </a:solidFill>
                </a:rPr>
                <a:t>When all FFR </a:t>
              </a:r>
              <a:r>
                <a:rPr lang="en-GB" sz="2000" b="1" dirty="0" smtClean="0">
                  <a:solidFill>
                    <a:srgbClr val="002060"/>
                  </a:solidFill>
                </a:rPr>
                <a:t>&gt; 0.80 </a:t>
              </a:r>
            </a:p>
            <a:p>
              <a:pPr algn="ctr"/>
              <a:r>
                <a:rPr lang="en-GB" sz="2000" b="1" dirty="0" smtClean="0">
                  <a:solidFill>
                    <a:srgbClr val="002060"/>
                  </a:solidFill>
                </a:rPr>
                <a:t>(n=332)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TextBox 11"/>
            <p:cNvSpPr txBox="1">
              <a:spLocks noChangeArrowheads="1"/>
            </p:cNvSpPr>
            <p:nvPr/>
          </p:nvSpPr>
          <p:spPr bwMode="auto">
            <a:xfrm>
              <a:off x="6544994" y="5117122"/>
              <a:ext cx="535844" cy="400279"/>
            </a:xfrm>
            <a:prstGeom prst="rect">
              <a:avLst/>
            </a:prstGeom>
            <a:noFill/>
            <a:ln w="381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rgbClr val="002060"/>
                  </a:solidFill>
                </a:rPr>
                <a:t>MT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19" name="Straight Connector 18"/>
            <p:cNvCxnSpPr>
              <a:stCxn id="14" idx="2"/>
              <a:endCxn id="17" idx="0"/>
            </p:cNvCxnSpPr>
            <p:nvPr/>
          </p:nvCxnSpPr>
          <p:spPr>
            <a:xfrm>
              <a:off x="4572000" y="2503898"/>
              <a:ext cx="2237895" cy="63707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2"/>
              <a:endCxn id="18" idx="0"/>
            </p:cNvCxnSpPr>
            <p:nvPr/>
          </p:nvCxnSpPr>
          <p:spPr>
            <a:xfrm>
              <a:off x="6809895" y="3849154"/>
              <a:ext cx="3020" cy="126796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ep 23"/>
          <p:cNvGrpSpPr>
            <a:grpSpLocks/>
          </p:cNvGrpSpPr>
          <p:nvPr/>
        </p:nvGrpSpPr>
        <p:grpSpPr bwMode="auto">
          <a:xfrm>
            <a:off x="608828" y="2360489"/>
            <a:ext cx="3963172" cy="3012228"/>
            <a:chOff x="608350" y="2503898"/>
            <a:chExt cx="3963651" cy="3013503"/>
          </a:xfrm>
        </p:grpSpPr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1008394" y="3142709"/>
              <a:ext cx="2676057" cy="708186"/>
            </a:xfrm>
            <a:prstGeom prst="rect">
              <a:avLst/>
            </a:prstGeom>
            <a:noFill/>
            <a:ln w="381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>
                  <a:solidFill>
                    <a:srgbClr val="002060"/>
                  </a:solidFill>
                </a:rPr>
                <a:t>At least 1 </a:t>
              </a:r>
              <a:r>
                <a:rPr lang="en-GB" sz="2000" b="1" dirty="0" err="1">
                  <a:solidFill>
                    <a:srgbClr val="002060"/>
                  </a:solidFill>
                </a:rPr>
                <a:t>stenosis</a:t>
              </a:r>
              <a:endParaRPr lang="en-GB" sz="2000" b="1" dirty="0">
                <a:solidFill>
                  <a:srgbClr val="002060"/>
                </a:solidFill>
              </a:endParaRPr>
            </a:p>
            <a:p>
              <a:pPr algn="ctr"/>
              <a:r>
                <a:rPr lang="en-GB" sz="2000" b="1" dirty="0">
                  <a:solidFill>
                    <a:srgbClr val="002060"/>
                  </a:solidFill>
                </a:rPr>
                <a:t>with FFR ≤ </a:t>
              </a:r>
              <a:r>
                <a:rPr lang="en-GB" sz="2000" b="1" dirty="0" smtClean="0">
                  <a:solidFill>
                    <a:srgbClr val="002060"/>
                  </a:solidFill>
                </a:rPr>
                <a:t>0.80 (n=888)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23" name="TextBox 8"/>
            <p:cNvSpPr txBox="1">
              <a:spLocks noChangeArrowheads="1"/>
            </p:cNvSpPr>
            <p:nvPr/>
          </p:nvSpPr>
          <p:spPr bwMode="auto">
            <a:xfrm>
              <a:off x="1320610" y="4222829"/>
              <a:ext cx="1780126" cy="338697"/>
            </a:xfrm>
            <a:prstGeom prst="rect">
              <a:avLst/>
            </a:prstGeom>
            <a:noFill/>
            <a:ln w="381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02060"/>
                  </a:solidFill>
                </a:rPr>
                <a:t>Randomization </a:t>
              </a:r>
              <a:r>
                <a:rPr lang="en-GB" sz="1600" b="1" dirty="0">
                  <a:solidFill>
                    <a:srgbClr val="002060"/>
                  </a:solidFill>
                </a:rPr>
                <a:t>1:1</a:t>
              </a:r>
            </a:p>
          </p:txBody>
        </p:sp>
        <p:sp>
          <p:nvSpPr>
            <p:cNvPr id="24" name="TextBox 9"/>
            <p:cNvSpPr txBox="1">
              <a:spLocks noChangeArrowheads="1"/>
            </p:cNvSpPr>
            <p:nvPr/>
          </p:nvSpPr>
          <p:spPr bwMode="auto">
            <a:xfrm>
              <a:off x="608350" y="5107830"/>
              <a:ext cx="1120955" cy="400279"/>
            </a:xfrm>
            <a:prstGeom prst="rect">
              <a:avLst/>
            </a:prstGeom>
            <a:noFill/>
            <a:ln w="381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>
                  <a:solidFill>
                    <a:srgbClr val="002060"/>
                  </a:solidFill>
                </a:rPr>
                <a:t>PCI + </a:t>
              </a:r>
              <a:r>
                <a:rPr lang="en-GB" sz="2000" b="1" dirty="0" smtClean="0">
                  <a:solidFill>
                    <a:srgbClr val="002060"/>
                  </a:solidFill>
                </a:rPr>
                <a:t>MT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25" name="TextBox 10"/>
            <p:cNvSpPr txBox="1">
              <a:spLocks noChangeArrowheads="1"/>
            </p:cNvSpPr>
            <p:nvPr/>
          </p:nvSpPr>
          <p:spPr bwMode="auto">
            <a:xfrm>
              <a:off x="2991135" y="5117122"/>
              <a:ext cx="535789" cy="400279"/>
            </a:xfrm>
            <a:prstGeom prst="rect">
              <a:avLst/>
            </a:prstGeom>
            <a:noFill/>
            <a:ln w="381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rgbClr val="002060"/>
                  </a:solidFill>
                </a:rPr>
                <a:t>MT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26" name="Straight Connector 25"/>
            <p:cNvCxnSpPr>
              <a:stCxn id="14" idx="2"/>
              <a:endCxn id="22" idx="0"/>
            </p:cNvCxnSpPr>
            <p:nvPr/>
          </p:nvCxnSpPr>
          <p:spPr>
            <a:xfrm flipH="1">
              <a:off x="2346423" y="2503898"/>
              <a:ext cx="2225578" cy="63881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195227" y="3860768"/>
              <a:ext cx="0" cy="36051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3" idx="2"/>
              <a:endCxn id="24" idx="0"/>
            </p:cNvCxnSpPr>
            <p:nvPr/>
          </p:nvCxnSpPr>
          <p:spPr>
            <a:xfrm flipH="1">
              <a:off x="1168828" y="4561526"/>
              <a:ext cx="1041846" cy="54630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3" idx="2"/>
              <a:endCxn id="25" idx="0"/>
            </p:cNvCxnSpPr>
            <p:nvPr/>
          </p:nvCxnSpPr>
          <p:spPr>
            <a:xfrm>
              <a:off x="2210674" y="4561526"/>
              <a:ext cx="1048356" cy="55559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ep 37"/>
          <p:cNvGrpSpPr>
            <a:grpSpLocks/>
          </p:cNvGrpSpPr>
          <p:nvPr/>
        </p:nvGrpSpPr>
        <p:grpSpPr bwMode="auto">
          <a:xfrm>
            <a:off x="115888" y="5355084"/>
            <a:ext cx="8923337" cy="1243013"/>
            <a:chOff x="115370" y="5499101"/>
            <a:chExt cx="8924458" cy="1242267"/>
          </a:xfrm>
        </p:grpSpPr>
        <p:sp>
          <p:nvSpPr>
            <p:cNvPr id="31" name="TextBox 30"/>
            <p:cNvSpPr txBox="1"/>
            <p:nvPr/>
          </p:nvSpPr>
          <p:spPr>
            <a:xfrm>
              <a:off x="115370" y="6371702"/>
              <a:ext cx="8924458" cy="369666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Follow-up  after 1, 6 months, 1, 2, 3, 4, and 5 years</a:t>
              </a:r>
            </a:p>
          </p:txBody>
        </p:sp>
        <p:grpSp>
          <p:nvGrpSpPr>
            <p:cNvPr id="32" name="Group 36"/>
            <p:cNvGrpSpPr>
              <a:grpSpLocks/>
            </p:cNvGrpSpPr>
            <p:nvPr/>
          </p:nvGrpSpPr>
          <p:grpSpPr bwMode="auto">
            <a:xfrm>
              <a:off x="1168828" y="5499101"/>
              <a:ext cx="5635420" cy="869536"/>
              <a:chOff x="1168828" y="5487577"/>
              <a:chExt cx="5635420" cy="66814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1169602" y="5487577"/>
                <a:ext cx="0" cy="668057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236787" y="5491235"/>
                <a:ext cx="0" cy="654647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804347" y="5491235"/>
                <a:ext cx="0" cy="654647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/>
          <p:cNvSpPr txBox="1"/>
          <p:nvPr/>
        </p:nvSpPr>
        <p:spPr>
          <a:xfrm>
            <a:off x="3178175" y="2062609"/>
            <a:ext cx="2787650" cy="369888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FFR in all target lesions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788025" y="2292797"/>
            <a:ext cx="4282922" cy="3585914"/>
            <a:chOff x="4788025" y="2436813"/>
            <a:chExt cx="4282922" cy="3585914"/>
          </a:xfrm>
        </p:grpSpPr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4788025" y="2436813"/>
              <a:ext cx="4282922" cy="3585914"/>
              <a:chOff x="4788495" y="2437485"/>
              <a:chExt cx="4282649" cy="358514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788495" y="2997503"/>
                <a:ext cx="4201846" cy="3025124"/>
              </a:xfrm>
              <a:prstGeom prst="rect">
                <a:avLst/>
              </a:prstGeom>
              <a:solidFill>
                <a:srgbClr val="92D050">
                  <a:alpha val="30196"/>
                </a:srgbClr>
              </a:solidFill>
              <a:ln w="5715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8" name="TextBox 39"/>
              <p:cNvSpPr txBox="1">
                <a:spLocks noChangeArrowheads="1"/>
              </p:cNvSpPr>
              <p:nvPr/>
            </p:nvSpPr>
            <p:spPr bwMode="auto">
              <a:xfrm>
                <a:off x="7446981" y="2437485"/>
                <a:ext cx="162416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800" b="1" dirty="0">
                    <a:solidFill>
                      <a:srgbClr val="008000"/>
                    </a:solidFill>
                  </a:rPr>
                  <a:t>Registry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534204" y="5457369"/>
              <a:ext cx="14654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50% randomly </a:t>
              </a:r>
            </a:p>
            <a:p>
              <a:pPr algn="ctr"/>
              <a:r>
                <a:rPr lang="en-GB" sz="1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assigned to FU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26837" y="5436513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27%</a:t>
              </a:r>
              <a:endParaRPr lang="en-GB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0163" y="2319783"/>
            <a:ext cx="4470400" cy="3566200"/>
            <a:chOff x="30163" y="2463799"/>
            <a:chExt cx="4470400" cy="3566200"/>
          </a:xfrm>
        </p:grpSpPr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0163" y="2463799"/>
              <a:ext cx="4470400" cy="3557585"/>
              <a:chOff x="29818" y="2463763"/>
              <a:chExt cx="4470174" cy="355752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07601" y="2997152"/>
                <a:ext cx="4392391" cy="3024136"/>
              </a:xfrm>
              <a:prstGeom prst="rect">
                <a:avLst/>
              </a:prstGeom>
              <a:solidFill>
                <a:srgbClr val="FFC000">
                  <a:alpha val="30196"/>
                </a:srgbClr>
              </a:solidFill>
              <a:ln w="57150">
                <a:solidFill>
                  <a:srgbClr val="E6A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1" name="TextBox 38"/>
              <p:cNvSpPr txBox="1">
                <a:spLocks noChangeArrowheads="1"/>
              </p:cNvSpPr>
              <p:nvPr/>
            </p:nvSpPr>
            <p:spPr bwMode="auto">
              <a:xfrm>
                <a:off x="29818" y="2463763"/>
                <a:ext cx="2836467" cy="523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800" b="1" dirty="0" smtClean="0">
                    <a:solidFill>
                      <a:srgbClr val="CC6600"/>
                    </a:solidFill>
                  </a:rPr>
                  <a:t>Randomized </a:t>
                </a:r>
                <a:r>
                  <a:rPr lang="en-GB" sz="2800" b="1" dirty="0">
                    <a:solidFill>
                      <a:srgbClr val="CC6600"/>
                    </a:solidFill>
                  </a:rPr>
                  <a:t>Trial 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835696" y="5445224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CC6600"/>
                  </a:solidFill>
                  <a:latin typeface="Arial" pitchFamily="34" charset="0"/>
                  <a:cs typeface="Arial" pitchFamily="34" charset="0"/>
                </a:rPr>
                <a:t>73%</a:t>
              </a:r>
              <a:endParaRPr lang="en-GB" sz="3200" b="1" dirty="0">
                <a:solidFill>
                  <a:srgbClr val="CC66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20214" y="25460"/>
            <a:ext cx="7668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Baseline Clinical Characteristics (1)</a:t>
            </a:r>
            <a:endParaRPr lang="en-GB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302585"/>
              </p:ext>
            </p:extLst>
          </p:nvPr>
        </p:nvGraphicFramePr>
        <p:xfrm>
          <a:off x="0" y="1268511"/>
          <a:ext cx="9108000" cy="4556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439886"/>
                <a:gridCol w="1727200"/>
                <a:gridCol w="1335314"/>
                <a:gridCol w="1843314"/>
                <a:gridCol w="762286"/>
              </a:tblGrid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Randomized trial N=888</a:t>
                      </a:r>
                      <a:endParaRPr lang="nl-BE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Registry  N=322</a:t>
                      </a:r>
                      <a:endParaRPr lang="nl-BE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P*</a:t>
                      </a:r>
                      <a:endParaRPr lang="nl-BE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 P</a:t>
                      </a:r>
                      <a:r>
                        <a:rPr lang="nl-BE" sz="2000" b="1" dirty="0" smtClean="0">
                          <a:effectLst/>
                        </a:rPr>
                        <a:t>atients, N</a:t>
                      </a:r>
                      <a:endParaRPr lang="nl-BE" sz="2000" b="1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PCI+MT=447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MT=441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with</a:t>
                      </a: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FU=166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 </a:t>
                      </a: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dirty="0" smtClean="0">
                          <a:effectLst/>
                        </a:rPr>
                        <a:t>Demographic</a:t>
                      </a:r>
                      <a:endParaRPr lang="nl-BE" sz="20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    Age </a:t>
                      </a:r>
                      <a:r>
                        <a:rPr lang="en-US" sz="1800" b="1" dirty="0">
                          <a:effectLst/>
                        </a:rPr>
                        <a:t>(</a:t>
                      </a:r>
                      <a:r>
                        <a:rPr lang="en-US" sz="1800" b="1" dirty="0" smtClean="0">
                          <a:effectLst/>
                        </a:rPr>
                        <a:t>y)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64±9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64±10</a:t>
                      </a:r>
                      <a:endParaRPr lang="nl-BE" sz="18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64±10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0.89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    Male</a:t>
                      </a:r>
                      <a:r>
                        <a:rPr lang="en-US" sz="1800" b="1" baseline="0" dirty="0" smtClean="0">
                          <a:effectLst/>
                        </a:rPr>
                        <a:t> sex - (%) 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79.6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76.6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68.1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0.006</a:t>
                      </a:r>
                      <a:endParaRPr lang="nl-BE" sz="18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    BMI 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28.3±4.3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28.4±4.6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27.8±3.9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0.14</a:t>
                      </a:r>
                      <a:endParaRPr lang="nl-BE" sz="18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effectLst/>
                        </a:rPr>
                        <a:t>Risk </a:t>
                      </a:r>
                      <a:r>
                        <a:rPr lang="en-US" sz="2000" b="1" kern="1200" dirty="0" smtClean="0">
                          <a:effectLst/>
                        </a:rPr>
                        <a:t>factors </a:t>
                      </a:r>
                      <a:r>
                        <a:rPr lang="en-US" sz="2000" b="1" kern="1200" dirty="0">
                          <a:effectLst/>
                        </a:rPr>
                        <a:t>for CAD</a:t>
                      </a:r>
                      <a:endParaRPr lang="nl-BE" sz="2000" b="1" kern="12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    Positive </a:t>
                      </a:r>
                      <a:r>
                        <a:rPr lang="en-US" sz="1800" b="1" dirty="0">
                          <a:effectLst/>
                        </a:rPr>
                        <a:t>family history </a:t>
                      </a:r>
                      <a:r>
                        <a:rPr lang="en-US" sz="1800" b="1" dirty="0" smtClean="0">
                          <a:effectLst/>
                        </a:rPr>
                        <a:t>CAD </a:t>
                      </a:r>
                      <a:r>
                        <a:rPr lang="en-US" sz="1800" b="1" baseline="0" dirty="0" smtClean="0">
                          <a:effectLst/>
                        </a:rPr>
                        <a:t>- (%)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49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47</a:t>
                      </a: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0.60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    Smoking </a:t>
                      </a:r>
                      <a:r>
                        <a:rPr lang="en-US" sz="1800" b="1" baseline="0" dirty="0" smtClean="0">
                          <a:effectLst/>
                        </a:rPr>
                        <a:t>- (%)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20</a:t>
                      </a: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21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0.79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    Hypertension </a:t>
                      </a:r>
                      <a:r>
                        <a:rPr lang="en-US" sz="1800" b="1" baseline="0" dirty="0" smtClean="0">
                          <a:effectLst/>
                        </a:rPr>
                        <a:t>- (%)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baseline="0" dirty="0" smtClean="0">
                          <a:effectLst/>
                        </a:rPr>
                        <a:t>78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78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83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0.21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    Hypercholesterolemia </a:t>
                      </a:r>
                      <a:r>
                        <a:rPr lang="en-US" sz="1800" b="1" baseline="0" dirty="0" smtClean="0">
                          <a:effectLst/>
                        </a:rPr>
                        <a:t>- (%)</a:t>
                      </a:r>
                      <a:endParaRPr lang="nl-BE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74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73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0.15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</a:t>
                      </a:r>
                      <a:r>
                        <a:rPr lang="en-US" sz="1800" b="1" dirty="0" smtClean="0">
                          <a:effectLst/>
                        </a:rPr>
                        <a:t> Diabetes mellitus </a:t>
                      </a:r>
                      <a:r>
                        <a:rPr lang="en-US" sz="1800" b="1" baseline="0" dirty="0" smtClean="0">
                          <a:effectLst/>
                        </a:rPr>
                        <a:t>- (%)</a:t>
                      </a:r>
                      <a:r>
                        <a:rPr lang="en-US" sz="1800" b="1" dirty="0" smtClean="0">
                          <a:effectLst/>
                        </a:rPr>
                        <a:t> 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28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27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25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 smtClean="0">
                          <a:effectLst/>
                        </a:rPr>
                        <a:t>0.65</a:t>
                      </a:r>
                      <a:endParaRPr lang="nl-BE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520259"/>
            <a:ext cx="2133600" cy="365125"/>
          </a:xfrm>
        </p:spPr>
        <p:txBody>
          <a:bodyPr/>
          <a:lstStyle/>
          <a:p>
            <a:fld id="{7E9E9601-AE7A-4676-BB17-AE529AECFB50}" type="slidenum">
              <a:rPr lang="en-GB" smtClean="0">
                <a:solidFill>
                  <a:srgbClr val="002060"/>
                </a:solidFill>
              </a:rPr>
              <a:pPr/>
              <a:t>11</a:t>
            </a:fld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9872" y="1244401"/>
            <a:ext cx="3068021" cy="4632200"/>
          </a:xfrm>
          <a:prstGeom prst="rect">
            <a:avLst/>
          </a:prstGeom>
          <a:noFill/>
          <a:ln w="76200">
            <a:solidFill>
              <a:srgbClr val="E6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567660" y="1250838"/>
            <a:ext cx="1763540" cy="4626434"/>
          </a:xfrm>
          <a:prstGeom prst="rect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7504" y="645333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Arial" pitchFamily="34" charset="0"/>
                <a:cs typeface="Arial" pitchFamily="34" charset="0"/>
              </a:rPr>
              <a:t>*P value compares all RCT patients with patients in registry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16500" y="25460"/>
            <a:ext cx="6380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Baseline Clinical Characteristics (2) </a:t>
            </a:r>
            <a:endParaRPr lang="en-GB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77151"/>
              </p:ext>
            </p:extLst>
          </p:nvPr>
        </p:nvGraphicFramePr>
        <p:xfrm>
          <a:off x="0" y="908720"/>
          <a:ext cx="9108000" cy="568600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439886"/>
                <a:gridCol w="1636170"/>
                <a:gridCol w="1426344"/>
                <a:gridCol w="1843314"/>
                <a:gridCol w="762286"/>
              </a:tblGrid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nl-BE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Randomized trial N=888</a:t>
                      </a:r>
                      <a:endParaRPr lang="nl-BE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Registry  N=322</a:t>
                      </a:r>
                      <a:endParaRPr lang="nl-BE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P*</a:t>
                      </a:r>
                      <a:endParaRPr lang="nl-BE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 P</a:t>
                      </a:r>
                      <a:r>
                        <a:rPr lang="nl-BE" sz="1800" b="1" dirty="0" smtClean="0">
                          <a:effectLst/>
                        </a:rPr>
                        <a:t>atients, N</a:t>
                      </a:r>
                      <a:endParaRPr lang="nl-BE" sz="1800" b="1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PCI+MT=447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MT=441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with</a:t>
                      </a: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FU=166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 </a:t>
                      </a: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</a:rPr>
                        <a:t>Non-Cardiac </a:t>
                      </a:r>
                      <a:r>
                        <a:rPr lang="en-US" sz="1800" b="1" kern="1200" dirty="0">
                          <a:effectLst/>
                        </a:rPr>
                        <a:t>Co-Morbidity</a:t>
                      </a:r>
                      <a:endParaRPr lang="nl-BE" sz="1800" b="1" kern="12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5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Renal  Failure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(Cr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2.0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mg/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(%) 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0.14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History of stroke or TIA  - (%)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6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0.52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Peripheral vascular disease  -  (%)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11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0.03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</a:rPr>
                        <a:t>Cardiac History</a:t>
                      </a:r>
                      <a:endParaRPr lang="nl-BE" sz="1800" b="1" kern="12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History  of MI - (%) 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effectLst/>
                        </a:rPr>
                        <a:t>39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38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0.92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History of PCI in target vessel -(%)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18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17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21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effectLst/>
                        </a:rPr>
                        <a:t>0.36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</a:rPr>
                        <a:t>Angina  - (%)</a:t>
                      </a:r>
                      <a:endParaRPr lang="nl-BE" sz="1800" b="1" kern="12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0.60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Asymptomatic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12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10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effectLst/>
                        </a:rPr>
                        <a:t>10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CCS class I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18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22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effectLst/>
                        </a:rPr>
                        <a:t>25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CCS class II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46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45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effectLst/>
                        </a:rPr>
                        <a:t>45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CCS class I</a:t>
                      </a: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18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15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effectLst/>
                        </a:rPr>
                        <a:t>14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CCS class IV, stabilized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6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effectLst/>
                        </a:rPr>
                        <a:t>6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Silent ischemia- (%)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16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effectLst/>
                        </a:rPr>
                        <a:t>17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effectLst/>
                        </a:rPr>
                        <a:t>16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0.93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LVEF &lt; 50% 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(%)</a:t>
                      </a: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14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effectLst/>
                        </a:rPr>
                        <a:t>18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effectLst/>
                        </a:rPr>
                        <a:t>0.70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E9E9601-AE7A-4676-BB17-AE529AECFB50}" type="slidenum">
              <a:rPr lang="en-GB" smtClean="0">
                <a:solidFill>
                  <a:srgbClr val="002060"/>
                </a:solidFill>
              </a:rPr>
              <a:pPr/>
              <a:t>12</a:t>
            </a:fld>
            <a:endParaRPr lang="en-GB" dirty="0">
              <a:solidFill>
                <a:srgbClr val="002060"/>
              </a:solidFill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3419872" y="908720"/>
            <a:ext cx="4911328" cy="5702684"/>
            <a:chOff x="3419872" y="964816"/>
            <a:chExt cx="4911328" cy="5374441"/>
          </a:xfrm>
        </p:grpSpPr>
        <p:sp>
          <p:nvSpPr>
            <p:cNvPr id="12" name="Rectangle 11"/>
            <p:cNvSpPr/>
            <p:nvPr/>
          </p:nvSpPr>
          <p:spPr>
            <a:xfrm>
              <a:off x="3419872" y="964816"/>
              <a:ext cx="3068021" cy="5374341"/>
            </a:xfrm>
            <a:prstGeom prst="rect">
              <a:avLst/>
            </a:prstGeom>
            <a:noFill/>
            <a:ln w="76200">
              <a:solidFill>
                <a:srgbClr val="E6A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67660" y="971605"/>
              <a:ext cx="1763540" cy="5367652"/>
            </a:xfrm>
            <a:prstGeom prst="rect">
              <a:avLst/>
            </a:prstGeom>
            <a:noFill/>
            <a:ln w="762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7504" y="6557070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>
                <a:latin typeface="Arial" pitchFamily="34" charset="0"/>
                <a:cs typeface="Arial" pitchFamily="34" charset="0"/>
              </a:rPr>
              <a:t>*P value compares all RCT patients with patients in registry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07704" y="4462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Angiographic Characteristics </a:t>
            </a:r>
            <a:endParaRPr lang="en-GB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5006"/>
              </p:ext>
            </p:extLst>
          </p:nvPr>
        </p:nvGraphicFramePr>
        <p:xfrm>
          <a:off x="0" y="1563972"/>
          <a:ext cx="9108000" cy="424129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439886"/>
                <a:gridCol w="1492154"/>
                <a:gridCol w="1368152"/>
                <a:gridCol w="1872208"/>
                <a:gridCol w="935600"/>
              </a:tblGrid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nl-BE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Randomized trial N=888</a:t>
                      </a:r>
                      <a:endParaRPr lang="nl-BE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Registry  N=322</a:t>
                      </a:r>
                      <a:endParaRPr lang="nl-BE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P*</a:t>
                      </a:r>
                      <a:endParaRPr lang="nl-BE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 P</a:t>
                      </a:r>
                      <a:r>
                        <a:rPr lang="nl-BE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atients, N</a:t>
                      </a:r>
                      <a:endParaRPr lang="nl-BE" sz="1600" b="1" i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PCI+MT=447</a:t>
                      </a:r>
                      <a:endParaRPr lang="nl-B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MT=441</a:t>
                      </a:r>
                      <a:endParaRPr lang="nl-B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with</a:t>
                      </a: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FU=166</a:t>
                      </a:r>
                      <a:endParaRPr lang="nl-B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 </a:t>
                      </a: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400" b="1" dirty="0">
                        <a:solidFill>
                          <a:srgbClr val="FFC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Angiographically significant stenoses -  no. per patient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1.87±1.05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1.76±0.98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1.34±0.60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of vessels with ≥ 1 significant  stenoses - (%)</a:t>
                      </a:r>
                      <a:endParaRPr lang="nl-BE" sz="16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nl-BE" sz="16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nl-BE" sz="16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Prox- or mid- LAD stenoses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(%) </a:t>
                      </a:r>
                      <a:endParaRPr lang="nl-BE" sz="1600" b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nl-BE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E9E9601-AE7A-4676-BB17-AE529AECFB50}" type="slidenum">
              <a:rPr lang="en-GB" smtClean="0">
                <a:solidFill>
                  <a:srgbClr val="002060"/>
                </a:solidFill>
              </a:rPr>
              <a:pPr/>
              <a:t>13</a:t>
            </a:fld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9872" y="1599810"/>
            <a:ext cx="2806757" cy="4242185"/>
          </a:xfrm>
          <a:prstGeom prst="rect">
            <a:avLst/>
          </a:prstGeom>
          <a:noFill/>
          <a:ln w="76200">
            <a:solidFill>
              <a:srgbClr val="E6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06411" y="1606943"/>
            <a:ext cx="1891292" cy="4236905"/>
          </a:xfrm>
          <a:prstGeom prst="rect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07504" y="6557070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>
                <a:latin typeface="Arial" pitchFamily="34" charset="0"/>
                <a:cs typeface="Arial" pitchFamily="34" charset="0"/>
              </a:rPr>
              <a:t>*P value compares all RCT patients with patients in registry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97310" y="27912"/>
            <a:ext cx="350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FFR Measurements</a:t>
            </a:r>
            <a:endParaRPr lang="en-GB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37537"/>
              </p:ext>
            </p:extLst>
          </p:nvPr>
        </p:nvGraphicFramePr>
        <p:xfrm>
          <a:off x="0" y="934071"/>
          <a:ext cx="9108000" cy="522274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347864"/>
                <a:gridCol w="1728192"/>
                <a:gridCol w="1224136"/>
                <a:gridCol w="1872208"/>
                <a:gridCol w="935600"/>
              </a:tblGrid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nl-BE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Randomized trial N=888</a:t>
                      </a:r>
                      <a:endParaRPr lang="nl-BE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Registry  N=322</a:t>
                      </a:r>
                      <a:endParaRPr lang="nl-BE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P*</a:t>
                      </a:r>
                      <a:endParaRPr lang="nl-BE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 P</a:t>
                      </a:r>
                      <a:r>
                        <a:rPr lang="nl-BE" sz="1800" b="1" dirty="0" smtClean="0">
                          <a:effectLst/>
                        </a:rPr>
                        <a:t>atients, N</a:t>
                      </a:r>
                      <a:endParaRPr lang="nl-BE" sz="1800" b="1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PCI+MT=447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MT=441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FU=166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effectLst/>
                        </a:rPr>
                        <a:t>FFR</a:t>
                      </a:r>
                      <a:r>
                        <a:rPr lang="nl-BE" sz="1600" b="1" baseline="0" dirty="0" smtClean="0">
                          <a:effectLst/>
                        </a:rPr>
                        <a:t> </a:t>
                      </a:r>
                      <a:r>
                        <a:rPr lang="nl-BE" sz="1600" b="1" dirty="0" smtClean="0">
                          <a:effectLst/>
                        </a:rPr>
                        <a:t>significant stenoses -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effectLst/>
                        </a:rPr>
                        <a:t>                         no.</a:t>
                      </a:r>
                      <a:r>
                        <a:rPr lang="nl-BE" sz="1600" b="1" baseline="0" dirty="0" smtClean="0">
                          <a:effectLst/>
                        </a:rPr>
                        <a:t> per patient</a:t>
                      </a: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1.51±0.78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1.43±0.73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0.03±0.17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 smtClean="0">
                          <a:effectLst/>
                        </a:rPr>
                        <a:t>No of vessels with ≥ 1</a:t>
                      </a:r>
                      <a:r>
                        <a:rPr lang="nl-BE" sz="1600" b="1" baseline="0" dirty="0" smtClean="0">
                          <a:effectLst/>
                        </a:rPr>
                        <a:t> </a:t>
                      </a:r>
                      <a:r>
                        <a:rPr lang="nl-BE" sz="1600" b="1" dirty="0" smtClean="0">
                          <a:effectLst/>
                        </a:rPr>
                        <a:t>significant  stenoses  (by FFR) - </a:t>
                      </a:r>
                      <a:r>
                        <a:rPr lang="nl-BE" sz="1600" b="1" baseline="0" dirty="0" smtClean="0">
                          <a:effectLst/>
                        </a:rPr>
                        <a:t>(%)</a:t>
                      </a:r>
                      <a:endParaRPr lang="nl-B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kern="1200" dirty="0" smtClean="0">
                          <a:effectLst/>
                        </a:rPr>
                        <a:t>1</a:t>
                      </a:r>
                      <a:endParaRPr lang="nl-BE" sz="16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effectLst/>
                        </a:rPr>
                        <a:t>2</a:t>
                      </a: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 smtClean="0">
                          <a:effectLst/>
                        </a:rPr>
                        <a:t>3</a:t>
                      </a:r>
                      <a:endParaRPr lang="nl-BE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effectLst/>
                        </a:rPr>
                        <a:t>Prox</a:t>
                      </a:r>
                      <a:r>
                        <a:rPr lang="nl-BE" sz="1600" b="1" baseline="0" dirty="0" smtClean="0">
                          <a:effectLst/>
                        </a:rPr>
                        <a:t>- or mid- </a:t>
                      </a:r>
                      <a:r>
                        <a:rPr lang="nl-BE" sz="1600" b="1" dirty="0" smtClean="0">
                          <a:effectLst/>
                        </a:rPr>
                        <a:t>LAD stenoses </a:t>
                      </a:r>
                      <a:r>
                        <a:rPr lang="en-US" sz="1600" b="1" dirty="0" smtClean="0">
                          <a:effectLst/>
                        </a:rPr>
                        <a:t>- </a:t>
                      </a:r>
                      <a:r>
                        <a:rPr lang="en-US" sz="1600" b="1" baseline="0" dirty="0" smtClean="0">
                          <a:effectLst/>
                        </a:rPr>
                        <a:t>(%)</a:t>
                      </a:r>
                      <a:r>
                        <a:rPr lang="en-US" sz="1600" b="1" dirty="0" smtClean="0">
                          <a:effectLst/>
                        </a:rPr>
                        <a:t> </a:t>
                      </a: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effectLst/>
                        </a:rPr>
                        <a:t>Lesions with</a:t>
                      </a:r>
                      <a:r>
                        <a:rPr lang="nl-BE" sz="1600" b="1" baseline="0" dirty="0" smtClean="0">
                          <a:effectLst/>
                        </a:rPr>
                        <a:t> FFR ≤ 0.80 - (%)</a:t>
                      </a: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effectLst/>
                        </a:rPr>
                        <a:t>Mean FFR in stenoses with FFR </a:t>
                      </a:r>
                      <a:r>
                        <a:rPr lang="nl-BE" sz="1600" b="1" baseline="0" dirty="0" smtClean="0">
                          <a:effectLst/>
                        </a:rPr>
                        <a:t>≤ 0.80 </a:t>
                      </a:r>
                      <a:endParaRPr lang="nl-BE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0.64±0.13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0.64±0.14</a:t>
                      </a: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0.50±0.00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42075"/>
            <a:ext cx="2133600" cy="365125"/>
          </a:xfrm>
        </p:spPr>
        <p:txBody>
          <a:bodyPr/>
          <a:lstStyle/>
          <a:p>
            <a:fld id="{7E9E9601-AE7A-4676-BB17-AE529AECFB50}" type="slidenum">
              <a:rPr lang="en-GB" smtClean="0">
                <a:solidFill>
                  <a:srgbClr val="002060"/>
                </a:solidFill>
              </a:rPr>
              <a:pPr/>
              <a:t>14</a:t>
            </a:fld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9873" y="944962"/>
            <a:ext cx="2880319" cy="5238506"/>
          </a:xfrm>
          <a:prstGeom prst="rect">
            <a:avLst/>
          </a:prstGeom>
          <a:noFill/>
          <a:ln w="76200">
            <a:solidFill>
              <a:srgbClr val="E6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72200" y="951751"/>
            <a:ext cx="1836135" cy="5232262"/>
          </a:xfrm>
          <a:prstGeom prst="rect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8048" y="6198294"/>
            <a:ext cx="5660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b="1" dirty="0" smtClean="0">
                <a:latin typeface="Arial" pitchFamily="34" charset="0"/>
                <a:cs typeface="Arial" pitchFamily="34" charset="0"/>
              </a:rPr>
              <a:t>* P value compares all RCT patients with patients in registry</a:t>
            </a:r>
            <a:endParaRPr lang="en-US" sz="11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438306"/>
            <a:ext cx="8676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100" b="1" dirty="0" smtClean="0">
                <a:latin typeface="Arial" pitchFamily="34" charset="0"/>
                <a:cs typeface="Arial" pitchFamily="34" charset="0"/>
              </a:rPr>
              <a:t>** Chronic occlusions in the registry patients were arbitrarily assigned an FFR value of 0.50. These patients also had another lesion &gt;50% with an FFR &gt;0.80.</a:t>
            </a:r>
            <a:endParaRPr lang="en-US" sz="11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1"/>
          <p:cNvSpPr txBox="1"/>
          <p:nvPr/>
        </p:nvSpPr>
        <p:spPr>
          <a:xfrm>
            <a:off x="2173850" y="44624"/>
            <a:ext cx="4774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</a:t>
            </a:r>
            <a:r>
              <a:rPr lang="en-GB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Primary Outcomes</a:t>
            </a:r>
          </a:p>
        </p:txBody>
      </p:sp>
      <p:sp>
        <p:nvSpPr>
          <p:cNvPr id="128" name="AutoShape 104"/>
          <p:cNvSpPr>
            <a:spLocks noChangeAspect="1" noChangeArrowheads="1" noTextEdit="1"/>
          </p:cNvSpPr>
          <p:nvPr/>
        </p:nvSpPr>
        <p:spPr bwMode="auto">
          <a:xfrm>
            <a:off x="34925" y="1422548"/>
            <a:ext cx="9051925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29" name="Rectangle 106"/>
          <p:cNvSpPr>
            <a:spLocks noChangeArrowheads="1"/>
          </p:cNvSpPr>
          <p:nvPr/>
        </p:nvSpPr>
        <p:spPr bwMode="auto">
          <a:xfrm>
            <a:off x="31750" y="1419373"/>
            <a:ext cx="9058275" cy="5033963"/>
          </a:xfrm>
          <a:prstGeom prst="rect">
            <a:avLst/>
          </a:prstGeom>
          <a:solidFill>
            <a:srgbClr val="EAF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0" name="Rectangle 107"/>
          <p:cNvSpPr>
            <a:spLocks noChangeArrowheads="1"/>
          </p:cNvSpPr>
          <p:nvPr/>
        </p:nvSpPr>
        <p:spPr bwMode="auto">
          <a:xfrm>
            <a:off x="34925" y="1425723"/>
            <a:ext cx="9048750" cy="5024438"/>
          </a:xfrm>
          <a:prstGeom prst="rect">
            <a:avLst/>
          </a:prstGeom>
          <a:solidFill>
            <a:srgbClr val="FFFFFF"/>
          </a:solidFill>
          <a:ln w="39688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1" name="Rectangle 108"/>
          <p:cNvSpPr>
            <a:spLocks noChangeArrowheads="1"/>
          </p:cNvSpPr>
          <p:nvPr/>
        </p:nvSpPr>
        <p:spPr bwMode="auto">
          <a:xfrm>
            <a:off x="1074738" y="1600348"/>
            <a:ext cx="7800975" cy="34829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2" name="Freeform 109"/>
          <p:cNvSpPr>
            <a:spLocks/>
          </p:cNvSpPr>
          <p:nvPr/>
        </p:nvSpPr>
        <p:spPr bwMode="auto">
          <a:xfrm>
            <a:off x="1184275" y="3641873"/>
            <a:ext cx="7580313" cy="1330325"/>
          </a:xfrm>
          <a:custGeom>
            <a:avLst/>
            <a:gdLst>
              <a:gd name="T0" fmla="*/ 0 w 2261"/>
              <a:gd name="T1" fmla="*/ 397 h 397"/>
              <a:gd name="T2" fmla="*/ 0 w 2261"/>
              <a:gd name="T3" fmla="*/ 397 h 397"/>
              <a:gd name="T4" fmla="*/ 3 w 2261"/>
              <a:gd name="T5" fmla="*/ 321 h 397"/>
              <a:gd name="T6" fmla="*/ 12 w 2261"/>
              <a:gd name="T7" fmla="*/ 310 h 397"/>
              <a:gd name="T8" fmla="*/ 78 w 2261"/>
              <a:gd name="T9" fmla="*/ 277 h 397"/>
              <a:gd name="T10" fmla="*/ 238 w 2261"/>
              <a:gd name="T11" fmla="*/ 266 h 397"/>
              <a:gd name="T12" fmla="*/ 282 w 2261"/>
              <a:gd name="T13" fmla="*/ 244 h 397"/>
              <a:gd name="T14" fmla="*/ 354 w 2261"/>
              <a:gd name="T15" fmla="*/ 233 h 397"/>
              <a:gd name="T16" fmla="*/ 420 w 2261"/>
              <a:gd name="T17" fmla="*/ 223 h 397"/>
              <a:gd name="T18" fmla="*/ 546 w 2261"/>
              <a:gd name="T19" fmla="*/ 223 h 397"/>
              <a:gd name="T20" fmla="*/ 571 w 2261"/>
              <a:gd name="T21" fmla="*/ 201 h 397"/>
              <a:gd name="T22" fmla="*/ 778 w 2261"/>
              <a:gd name="T23" fmla="*/ 190 h 397"/>
              <a:gd name="T24" fmla="*/ 797 w 2261"/>
              <a:gd name="T25" fmla="*/ 168 h 397"/>
              <a:gd name="T26" fmla="*/ 907 w 2261"/>
              <a:gd name="T27" fmla="*/ 157 h 397"/>
              <a:gd name="T28" fmla="*/ 1049 w 2261"/>
              <a:gd name="T29" fmla="*/ 135 h 397"/>
              <a:gd name="T30" fmla="*/ 1071 w 2261"/>
              <a:gd name="T31" fmla="*/ 135 h 397"/>
              <a:gd name="T32" fmla="*/ 1089 w 2261"/>
              <a:gd name="T33" fmla="*/ 113 h 397"/>
              <a:gd name="T34" fmla="*/ 1206 w 2261"/>
              <a:gd name="T35" fmla="*/ 113 h 397"/>
              <a:gd name="T36" fmla="*/ 1322 w 2261"/>
              <a:gd name="T37" fmla="*/ 91 h 397"/>
              <a:gd name="T38" fmla="*/ 1463 w 2261"/>
              <a:gd name="T39" fmla="*/ 80 h 397"/>
              <a:gd name="T40" fmla="*/ 1495 w 2261"/>
              <a:gd name="T41" fmla="*/ 69 h 397"/>
              <a:gd name="T42" fmla="*/ 1548 w 2261"/>
              <a:gd name="T43" fmla="*/ 58 h 397"/>
              <a:gd name="T44" fmla="*/ 1714 w 2261"/>
              <a:gd name="T45" fmla="*/ 46 h 397"/>
              <a:gd name="T46" fmla="*/ 1818 w 2261"/>
              <a:gd name="T47" fmla="*/ 35 h 397"/>
              <a:gd name="T48" fmla="*/ 1969 w 2261"/>
              <a:gd name="T49" fmla="*/ 24 h 397"/>
              <a:gd name="T50" fmla="*/ 2107 w 2261"/>
              <a:gd name="T51" fmla="*/ 24 h 397"/>
              <a:gd name="T52" fmla="*/ 2167 w 2261"/>
              <a:gd name="T53" fmla="*/ 24 h 397"/>
              <a:gd name="T54" fmla="*/ 2173 w 2261"/>
              <a:gd name="T55" fmla="*/ 24 h 397"/>
              <a:gd name="T56" fmla="*/ 2176 w 2261"/>
              <a:gd name="T57" fmla="*/ 24 h 397"/>
              <a:gd name="T58" fmla="*/ 2185 w 2261"/>
              <a:gd name="T59" fmla="*/ 24 h 397"/>
              <a:gd name="T60" fmla="*/ 2189 w 2261"/>
              <a:gd name="T61" fmla="*/ 24 h 397"/>
              <a:gd name="T62" fmla="*/ 2198 w 2261"/>
              <a:gd name="T63" fmla="*/ 24 h 397"/>
              <a:gd name="T64" fmla="*/ 2201 w 2261"/>
              <a:gd name="T65" fmla="*/ 13 h 397"/>
              <a:gd name="T66" fmla="*/ 2207 w 2261"/>
              <a:gd name="T67" fmla="*/ 13 h 397"/>
              <a:gd name="T68" fmla="*/ 2214 w 2261"/>
              <a:gd name="T69" fmla="*/ 13 h 397"/>
              <a:gd name="T70" fmla="*/ 2223 w 2261"/>
              <a:gd name="T71" fmla="*/ 13 h 397"/>
              <a:gd name="T72" fmla="*/ 2226 w 2261"/>
              <a:gd name="T73" fmla="*/ 13 h 397"/>
              <a:gd name="T74" fmla="*/ 2233 w 2261"/>
              <a:gd name="T75" fmla="*/ 13 h 397"/>
              <a:gd name="T76" fmla="*/ 2236 w 2261"/>
              <a:gd name="T77" fmla="*/ 13 h 397"/>
              <a:gd name="T78" fmla="*/ 2242 w 2261"/>
              <a:gd name="T79" fmla="*/ 13 h 397"/>
              <a:gd name="T80" fmla="*/ 2245 w 2261"/>
              <a:gd name="T81" fmla="*/ 13 h 397"/>
              <a:gd name="T82" fmla="*/ 2255 w 2261"/>
              <a:gd name="T83" fmla="*/ 13 h 397"/>
              <a:gd name="T84" fmla="*/ 2258 w 2261"/>
              <a:gd name="T85" fmla="*/ 0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261" h="397">
                <a:moveTo>
                  <a:pt x="0" y="397"/>
                </a:moveTo>
                <a:lnTo>
                  <a:pt x="0" y="397"/>
                </a:lnTo>
                <a:lnTo>
                  <a:pt x="0" y="397"/>
                </a:lnTo>
                <a:lnTo>
                  <a:pt x="0" y="397"/>
                </a:lnTo>
                <a:lnTo>
                  <a:pt x="0" y="397"/>
                </a:lnTo>
                <a:lnTo>
                  <a:pt x="0" y="397"/>
                </a:lnTo>
                <a:lnTo>
                  <a:pt x="0" y="321"/>
                </a:lnTo>
                <a:lnTo>
                  <a:pt x="3" y="321"/>
                </a:lnTo>
                <a:lnTo>
                  <a:pt x="3" y="321"/>
                </a:lnTo>
                <a:lnTo>
                  <a:pt x="9" y="321"/>
                </a:lnTo>
                <a:lnTo>
                  <a:pt x="9" y="310"/>
                </a:lnTo>
                <a:lnTo>
                  <a:pt x="12" y="310"/>
                </a:lnTo>
                <a:lnTo>
                  <a:pt x="12" y="288"/>
                </a:lnTo>
                <a:lnTo>
                  <a:pt x="78" y="288"/>
                </a:lnTo>
                <a:lnTo>
                  <a:pt x="78" y="277"/>
                </a:lnTo>
                <a:lnTo>
                  <a:pt x="223" y="277"/>
                </a:lnTo>
                <a:lnTo>
                  <a:pt x="223" y="266"/>
                </a:lnTo>
                <a:lnTo>
                  <a:pt x="238" y="266"/>
                </a:lnTo>
                <a:lnTo>
                  <a:pt x="238" y="255"/>
                </a:lnTo>
                <a:lnTo>
                  <a:pt x="282" y="255"/>
                </a:lnTo>
                <a:lnTo>
                  <a:pt x="282" y="244"/>
                </a:lnTo>
                <a:lnTo>
                  <a:pt x="301" y="244"/>
                </a:lnTo>
                <a:lnTo>
                  <a:pt x="301" y="233"/>
                </a:lnTo>
                <a:lnTo>
                  <a:pt x="354" y="233"/>
                </a:lnTo>
                <a:lnTo>
                  <a:pt x="354" y="233"/>
                </a:lnTo>
                <a:lnTo>
                  <a:pt x="420" y="233"/>
                </a:lnTo>
                <a:lnTo>
                  <a:pt x="420" y="223"/>
                </a:lnTo>
                <a:lnTo>
                  <a:pt x="471" y="223"/>
                </a:lnTo>
                <a:lnTo>
                  <a:pt x="471" y="223"/>
                </a:lnTo>
                <a:lnTo>
                  <a:pt x="546" y="223"/>
                </a:lnTo>
                <a:lnTo>
                  <a:pt x="546" y="212"/>
                </a:lnTo>
                <a:lnTo>
                  <a:pt x="571" y="212"/>
                </a:lnTo>
                <a:lnTo>
                  <a:pt x="571" y="201"/>
                </a:lnTo>
                <a:lnTo>
                  <a:pt x="760" y="201"/>
                </a:lnTo>
                <a:lnTo>
                  <a:pt x="760" y="190"/>
                </a:lnTo>
                <a:lnTo>
                  <a:pt x="778" y="190"/>
                </a:lnTo>
                <a:lnTo>
                  <a:pt x="778" y="179"/>
                </a:lnTo>
                <a:lnTo>
                  <a:pt x="797" y="179"/>
                </a:lnTo>
                <a:lnTo>
                  <a:pt x="797" y="168"/>
                </a:lnTo>
                <a:lnTo>
                  <a:pt x="844" y="168"/>
                </a:lnTo>
                <a:lnTo>
                  <a:pt x="844" y="157"/>
                </a:lnTo>
                <a:lnTo>
                  <a:pt x="907" y="157"/>
                </a:lnTo>
                <a:lnTo>
                  <a:pt x="907" y="146"/>
                </a:lnTo>
                <a:lnTo>
                  <a:pt x="1049" y="146"/>
                </a:lnTo>
                <a:lnTo>
                  <a:pt x="1049" y="135"/>
                </a:lnTo>
                <a:lnTo>
                  <a:pt x="1058" y="135"/>
                </a:lnTo>
                <a:lnTo>
                  <a:pt x="1058" y="135"/>
                </a:lnTo>
                <a:lnTo>
                  <a:pt x="1071" y="135"/>
                </a:lnTo>
                <a:lnTo>
                  <a:pt x="1071" y="124"/>
                </a:lnTo>
                <a:lnTo>
                  <a:pt x="1089" y="124"/>
                </a:lnTo>
                <a:lnTo>
                  <a:pt x="1089" y="113"/>
                </a:lnTo>
                <a:lnTo>
                  <a:pt x="1152" y="113"/>
                </a:lnTo>
                <a:lnTo>
                  <a:pt x="1152" y="113"/>
                </a:lnTo>
                <a:lnTo>
                  <a:pt x="1206" y="113"/>
                </a:lnTo>
                <a:lnTo>
                  <a:pt x="1206" y="102"/>
                </a:lnTo>
                <a:lnTo>
                  <a:pt x="1322" y="102"/>
                </a:lnTo>
                <a:lnTo>
                  <a:pt x="1322" y="91"/>
                </a:lnTo>
                <a:lnTo>
                  <a:pt x="1454" y="91"/>
                </a:lnTo>
                <a:lnTo>
                  <a:pt x="1454" y="80"/>
                </a:lnTo>
                <a:lnTo>
                  <a:pt x="1463" y="80"/>
                </a:lnTo>
                <a:lnTo>
                  <a:pt x="1463" y="69"/>
                </a:lnTo>
                <a:lnTo>
                  <a:pt x="1495" y="69"/>
                </a:lnTo>
                <a:lnTo>
                  <a:pt x="1495" y="69"/>
                </a:lnTo>
                <a:lnTo>
                  <a:pt x="1510" y="69"/>
                </a:lnTo>
                <a:lnTo>
                  <a:pt x="1510" y="58"/>
                </a:lnTo>
                <a:lnTo>
                  <a:pt x="1548" y="58"/>
                </a:lnTo>
                <a:lnTo>
                  <a:pt x="1548" y="58"/>
                </a:lnTo>
                <a:lnTo>
                  <a:pt x="1714" y="58"/>
                </a:lnTo>
                <a:lnTo>
                  <a:pt x="1714" y="46"/>
                </a:lnTo>
                <a:lnTo>
                  <a:pt x="1736" y="46"/>
                </a:lnTo>
                <a:lnTo>
                  <a:pt x="1736" y="35"/>
                </a:lnTo>
                <a:lnTo>
                  <a:pt x="1818" y="35"/>
                </a:lnTo>
                <a:lnTo>
                  <a:pt x="1818" y="24"/>
                </a:lnTo>
                <a:lnTo>
                  <a:pt x="1969" y="24"/>
                </a:lnTo>
                <a:lnTo>
                  <a:pt x="1969" y="24"/>
                </a:lnTo>
                <a:lnTo>
                  <a:pt x="1981" y="24"/>
                </a:lnTo>
                <a:lnTo>
                  <a:pt x="1981" y="24"/>
                </a:lnTo>
                <a:lnTo>
                  <a:pt x="2107" y="24"/>
                </a:lnTo>
                <a:lnTo>
                  <a:pt x="2107" y="24"/>
                </a:lnTo>
                <a:lnTo>
                  <a:pt x="2167" y="24"/>
                </a:lnTo>
                <a:lnTo>
                  <a:pt x="2167" y="24"/>
                </a:lnTo>
                <a:lnTo>
                  <a:pt x="2170" y="24"/>
                </a:lnTo>
                <a:lnTo>
                  <a:pt x="2170" y="24"/>
                </a:lnTo>
                <a:lnTo>
                  <a:pt x="2173" y="24"/>
                </a:lnTo>
                <a:lnTo>
                  <a:pt x="2173" y="24"/>
                </a:lnTo>
                <a:lnTo>
                  <a:pt x="2176" y="24"/>
                </a:lnTo>
                <a:lnTo>
                  <a:pt x="2176" y="24"/>
                </a:lnTo>
                <a:lnTo>
                  <a:pt x="2182" y="24"/>
                </a:lnTo>
                <a:lnTo>
                  <a:pt x="2182" y="24"/>
                </a:lnTo>
                <a:lnTo>
                  <a:pt x="2185" y="24"/>
                </a:lnTo>
                <a:lnTo>
                  <a:pt x="2185" y="24"/>
                </a:lnTo>
                <a:lnTo>
                  <a:pt x="2189" y="24"/>
                </a:lnTo>
                <a:lnTo>
                  <a:pt x="2189" y="24"/>
                </a:lnTo>
                <a:lnTo>
                  <a:pt x="2195" y="24"/>
                </a:lnTo>
                <a:lnTo>
                  <a:pt x="2195" y="24"/>
                </a:lnTo>
                <a:lnTo>
                  <a:pt x="2198" y="24"/>
                </a:lnTo>
                <a:lnTo>
                  <a:pt x="2198" y="13"/>
                </a:lnTo>
                <a:lnTo>
                  <a:pt x="2201" y="13"/>
                </a:lnTo>
                <a:lnTo>
                  <a:pt x="2201" y="13"/>
                </a:lnTo>
                <a:lnTo>
                  <a:pt x="2204" y="13"/>
                </a:lnTo>
                <a:lnTo>
                  <a:pt x="2204" y="13"/>
                </a:lnTo>
                <a:lnTo>
                  <a:pt x="2207" y="13"/>
                </a:lnTo>
                <a:lnTo>
                  <a:pt x="2207" y="13"/>
                </a:lnTo>
                <a:lnTo>
                  <a:pt x="2214" y="13"/>
                </a:lnTo>
                <a:lnTo>
                  <a:pt x="2214" y="13"/>
                </a:lnTo>
                <a:lnTo>
                  <a:pt x="2217" y="13"/>
                </a:lnTo>
                <a:lnTo>
                  <a:pt x="2217" y="13"/>
                </a:lnTo>
                <a:lnTo>
                  <a:pt x="2223" y="13"/>
                </a:lnTo>
                <a:lnTo>
                  <a:pt x="2223" y="13"/>
                </a:lnTo>
                <a:lnTo>
                  <a:pt x="2226" y="13"/>
                </a:lnTo>
                <a:lnTo>
                  <a:pt x="2226" y="13"/>
                </a:lnTo>
                <a:lnTo>
                  <a:pt x="2229" y="13"/>
                </a:lnTo>
                <a:lnTo>
                  <a:pt x="2229" y="13"/>
                </a:lnTo>
                <a:lnTo>
                  <a:pt x="2233" y="13"/>
                </a:lnTo>
                <a:lnTo>
                  <a:pt x="2233" y="13"/>
                </a:lnTo>
                <a:lnTo>
                  <a:pt x="2236" y="13"/>
                </a:lnTo>
                <a:lnTo>
                  <a:pt x="2236" y="13"/>
                </a:lnTo>
                <a:lnTo>
                  <a:pt x="2239" y="13"/>
                </a:lnTo>
                <a:lnTo>
                  <a:pt x="2239" y="13"/>
                </a:lnTo>
                <a:lnTo>
                  <a:pt x="2242" y="13"/>
                </a:lnTo>
                <a:lnTo>
                  <a:pt x="2242" y="13"/>
                </a:lnTo>
                <a:lnTo>
                  <a:pt x="2245" y="13"/>
                </a:lnTo>
                <a:lnTo>
                  <a:pt x="2245" y="13"/>
                </a:lnTo>
                <a:lnTo>
                  <a:pt x="2248" y="13"/>
                </a:lnTo>
                <a:lnTo>
                  <a:pt x="2248" y="13"/>
                </a:lnTo>
                <a:lnTo>
                  <a:pt x="2255" y="13"/>
                </a:lnTo>
                <a:lnTo>
                  <a:pt x="2255" y="13"/>
                </a:lnTo>
                <a:lnTo>
                  <a:pt x="2258" y="13"/>
                </a:lnTo>
                <a:lnTo>
                  <a:pt x="2258" y="0"/>
                </a:lnTo>
                <a:lnTo>
                  <a:pt x="2261" y="0"/>
                </a:lnTo>
                <a:lnTo>
                  <a:pt x="2261" y="0"/>
                </a:lnTo>
              </a:path>
            </a:pathLst>
          </a:custGeom>
          <a:noFill/>
          <a:ln w="2381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3" name="Freeform 110"/>
          <p:cNvSpPr>
            <a:spLocks/>
          </p:cNvSpPr>
          <p:nvPr/>
        </p:nvSpPr>
        <p:spPr bwMode="auto">
          <a:xfrm>
            <a:off x="1184275" y="1771798"/>
            <a:ext cx="7580313" cy="3200400"/>
          </a:xfrm>
          <a:custGeom>
            <a:avLst/>
            <a:gdLst>
              <a:gd name="T0" fmla="*/ 0 w 2261"/>
              <a:gd name="T1" fmla="*/ 955 h 955"/>
              <a:gd name="T2" fmla="*/ 6 w 2261"/>
              <a:gd name="T3" fmla="*/ 944 h 955"/>
              <a:gd name="T4" fmla="*/ 18 w 2261"/>
              <a:gd name="T5" fmla="*/ 922 h 955"/>
              <a:gd name="T6" fmla="*/ 34 w 2261"/>
              <a:gd name="T7" fmla="*/ 900 h 955"/>
              <a:gd name="T8" fmla="*/ 62 w 2261"/>
              <a:gd name="T9" fmla="*/ 878 h 955"/>
              <a:gd name="T10" fmla="*/ 94 w 2261"/>
              <a:gd name="T11" fmla="*/ 856 h 955"/>
              <a:gd name="T12" fmla="*/ 103 w 2261"/>
              <a:gd name="T13" fmla="*/ 822 h 955"/>
              <a:gd name="T14" fmla="*/ 113 w 2261"/>
              <a:gd name="T15" fmla="*/ 789 h 955"/>
              <a:gd name="T16" fmla="*/ 131 w 2261"/>
              <a:gd name="T17" fmla="*/ 767 h 955"/>
              <a:gd name="T18" fmla="*/ 153 w 2261"/>
              <a:gd name="T19" fmla="*/ 745 h 955"/>
              <a:gd name="T20" fmla="*/ 172 w 2261"/>
              <a:gd name="T21" fmla="*/ 723 h 955"/>
              <a:gd name="T22" fmla="*/ 197 w 2261"/>
              <a:gd name="T23" fmla="*/ 701 h 955"/>
              <a:gd name="T24" fmla="*/ 235 w 2261"/>
              <a:gd name="T25" fmla="*/ 679 h 955"/>
              <a:gd name="T26" fmla="*/ 248 w 2261"/>
              <a:gd name="T27" fmla="*/ 645 h 955"/>
              <a:gd name="T28" fmla="*/ 260 w 2261"/>
              <a:gd name="T29" fmla="*/ 623 h 955"/>
              <a:gd name="T30" fmla="*/ 282 w 2261"/>
              <a:gd name="T31" fmla="*/ 590 h 955"/>
              <a:gd name="T32" fmla="*/ 288 w 2261"/>
              <a:gd name="T33" fmla="*/ 568 h 955"/>
              <a:gd name="T34" fmla="*/ 301 w 2261"/>
              <a:gd name="T35" fmla="*/ 546 h 955"/>
              <a:gd name="T36" fmla="*/ 332 w 2261"/>
              <a:gd name="T37" fmla="*/ 524 h 955"/>
              <a:gd name="T38" fmla="*/ 395 w 2261"/>
              <a:gd name="T39" fmla="*/ 524 h 955"/>
              <a:gd name="T40" fmla="*/ 417 w 2261"/>
              <a:gd name="T41" fmla="*/ 501 h 955"/>
              <a:gd name="T42" fmla="*/ 461 w 2261"/>
              <a:gd name="T43" fmla="*/ 479 h 955"/>
              <a:gd name="T44" fmla="*/ 511 w 2261"/>
              <a:gd name="T45" fmla="*/ 457 h 955"/>
              <a:gd name="T46" fmla="*/ 555 w 2261"/>
              <a:gd name="T47" fmla="*/ 435 h 955"/>
              <a:gd name="T48" fmla="*/ 637 w 2261"/>
              <a:gd name="T49" fmla="*/ 412 h 955"/>
              <a:gd name="T50" fmla="*/ 659 w 2261"/>
              <a:gd name="T51" fmla="*/ 390 h 955"/>
              <a:gd name="T52" fmla="*/ 703 w 2261"/>
              <a:gd name="T53" fmla="*/ 357 h 955"/>
              <a:gd name="T54" fmla="*/ 722 w 2261"/>
              <a:gd name="T55" fmla="*/ 334 h 955"/>
              <a:gd name="T56" fmla="*/ 766 w 2261"/>
              <a:gd name="T57" fmla="*/ 312 h 955"/>
              <a:gd name="T58" fmla="*/ 791 w 2261"/>
              <a:gd name="T59" fmla="*/ 290 h 955"/>
              <a:gd name="T60" fmla="*/ 832 w 2261"/>
              <a:gd name="T61" fmla="*/ 268 h 955"/>
              <a:gd name="T62" fmla="*/ 844 w 2261"/>
              <a:gd name="T63" fmla="*/ 245 h 955"/>
              <a:gd name="T64" fmla="*/ 885 w 2261"/>
              <a:gd name="T65" fmla="*/ 223 h 955"/>
              <a:gd name="T66" fmla="*/ 957 w 2261"/>
              <a:gd name="T67" fmla="*/ 201 h 955"/>
              <a:gd name="T68" fmla="*/ 989 w 2261"/>
              <a:gd name="T69" fmla="*/ 156 h 955"/>
              <a:gd name="T70" fmla="*/ 1083 w 2261"/>
              <a:gd name="T71" fmla="*/ 134 h 955"/>
              <a:gd name="T72" fmla="*/ 1265 w 2261"/>
              <a:gd name="T73" fmla="*/ 112 h 955"/>
              <a:gd name="T74" fmla="*/ 1564 w 2261"/>
              <a:gd name="T75" fmla="*/ 100 h 955"/>
              <a:gd name="T76" fmla="*/ 1661 w 2261"/>
              <a:gd name="T77" fmla="*/ 67 h 955"/>
              <a:gd name="T78" fmla="*/ 1818 w 2261"/>
              <a:gd name="T79" fmla="*/ 45 h 955"/>
              <a:gd name="T80" fmla="*/ 2032 w 2261"/>
              <a:gd name="T81" fmla="*/ 22 h 955"/>
              <a:gd name="T82" fmla="*/ 2126 w 2261"/>
              <a:gd name="T83" fmla="*/ 11 h 955"/>
              <a:gd name="T84" fmla="*/ 2167 w 2261"/>
              <a:gd name="T85" fmla="*/ 0 h 955"/>
              <a:gd name="T86" fmla="*/ 2179 w 2261"/>
              <a:gd name="T87" fmla="*/ 0 h 955"/>
              <a:gd name="T88" fmla="*/ 2189 w 2261"/>
              <a:gd name="T89" fmla="*/ 0 h 955"/>
              <a:gd name="T90" fmla="*/ 2195 w 2261"/>
              <a:gd name="T91" fmla="*/ 0 h 955"/>
              <a:gd name="T92" fmla="*/ 2201 w 2261"/>
              <a:gd name="T93" fmla="*/ 0 h 955"/>
              <a:gd name="T94" fmla="*/ 2217 w 2261"/>
              <a:gd name="T95" fmla="*/ 0 h 955"/>
              <a:gd name="T96" fmla="*/ 2223 w 2261"/>
              <a:gd name="T97" fmla="*/ 0 h 955"/>
              <a:gd name="T98" fmla="*/ 2229 w 2261"/>
              <a:gd name="T99" fmla="*/ 0 h 955"/>
              <a:gd name="T100" fmla="*/ 2236 w 2261"/>
              <a:gd name="T101" fmla="*/ 0 h 955"/>
              <a:gd name="T102" fmla="*/ 2242 w 2261"/>
              <a:gd name="T103" fmla="*/ 0 h 955"/>
              <a:gd name="T104" fmla="*/ 2251 w 2261"/>
              <a:gd name="T105" fmla="*/ 0 h 955"/>
              <a:gd name="T106" fmla="*/ 2258 w 2261"/>
              <a:gd name="T107" fmla="*/ 0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61" h="955">
                <a:moveTo>
                  <a:pt x="0" y="955"/>
                </a:moveTo>
                <a:lnTo>
                  <a:pt x="0" y="955"/>
                </a:lnTo>
                <a:lnTo>
                  <a:pt x="0" y="955"/>
                </a:lnTo>
                <a:lnTo>
                  <a:pt x="0" y="955"/>
                </a:lnTo>
                <a:lnTo>
                  <a:pt x="0" y="955"/>
                </a:lnTo>
                <a:lnTo>
                  <a:pt x="0" y="955"/>
                </a:lnTo>
                <a:lnTo>
                  <a:pt x="0" y="944"/>
                </a:lnTo>
                <a:lnTo>
                  <a:pt x="6" y="944"/>
                </a:lnTo>
                <a:lnTo>
                  <a:pt x="6" y="933"/>
                </a:lnTo>
                <a:lnTo>
                  <a:pt x="15" y="933"/>
                </a:lnTo>
                <a:lnTo>
                  <a:pt x="15" y="922"/>
                </a:lnTo>
                <a:lnTo>
                  <a:pt x="18" y="922"/>
                </a:lnTo>
                <a:lnTo>
                  <a:pt x="18" y="911"/>
                </a:lnTo>
                <a:lnTo>
                  <a:pt x="28" y="911"/>
                </a:lnTo>
                <a:lnTo>
                  <a:pt x="28" y="900"/>
                </a:lnTo>
                <a:lnTo>
                  <a:pt x="34" y="900"/>
                </a:lnTo>
                <a:lnTo>
                  <a:pt x="34" y="889"/>
                </a:lnTo>
                <a:lnTo>
                  <a:pt x="37" y="889"/>
                </a:lnTo>
                <a:lnTo>
                  <a:pt x="37" y="878"/>
                </a:lnTo>
                <a:lnTo>
                  <a:pt x="62" y="878"/>
                </a:lnTo>
                <a:lnTo>
                  <a:pt x="62" y="867"/>
                </a:lnTo>
                <a:lnTo>
                  <a:pt x="69" y="867"/>
                </a:lnTo>
                <a:lnTo>
                  <a:pt x="69" y="856"/>
                </a:lnTo>
                <a:lnTo>
                  <a:pt x="94" y="856"/>
                </a:lnTo>
                <a:lnTo>
                  <a:pt x="94" y="844"/>
                </a:lnTo>
                <a:lnTo>
                  <a:pt x="100" y="844"/>
                </a:lnTo>
                <a:lnTo>
                  <a:pt x="100" y="822"/>
                </a:lnTo>
                <a:lnTo>
                  <a:pt x="103" y="822"/>
                </a:lnTo>
                <a:lnTo>
                  <a:pt x="103" y="811"/>
                </a:lnTo>
                <a:lnTo>
                  <a:pt x="109" y="811"/>
                </a:lnTo>
                <a:lnTo>
                  <a:pt x="109" y="789"/>
                </a:lnTo>
                <a:lnTo>
                  <a:pt x="113" y="789"/>
                </a:lnTo>
                <a:lnTo>
                  <a:pt x="113" y="778"/>
                </a:lnTo>
                <a:lnTo>
                  <a:pt x="128" y="778"/>
                </a:lnTo>
                <a:lnTo>
                  <a:pt x="128" y="767"/>
                </a:lnTo>
                <a:lnTo>
                  <a:pt x="131" y="767"/>
                </a:lnTo>
                <a:lnTo>
                  <a:pt x="131" y="756"/>
                </a:lnTo>
                <a:lnTo>
                  <a:pt x="138" y="756"/>
                </a:lnTo>
                <a:lnTo>
                  <a:pt x="138" y="745"/>
                </a:lnTo>
                <a:lnTo>
                  <a:pt x="153" y="745"/>
                </a:lnTo>
                <a:lnTo>
                  <a:pt x="153" y="734"/>
                </a:lnTo>
                <a:lnTo>
                  <a:pt x="169" y="734"/>
                </a:lnTo>
                <a:lnTo>
                  <a:pt x="169" y="723"/>
                </a:lnTo>
                <a:lnTo>
                  <a:pt x="172" y="723"/>
                </a:lnTo>
                <a:lnTo>
                  <a:pt x="172" y="701"/>
                </a:lnTo>
                <a:lnTo>
                  <a:pt x="194" y="701"/>
                </a:lnTo>
                <a:lnTo>
                  <a:pt x="194" y="701"/>
                </a:lnTo>
                <a:lnTo>
                  <a:pt x="197" y="701"/>
                </a:lnTo>
                <a:lnTo>
                  <a:pt x="197" y="690"/>
                </a:lnTo>
                <a:lnTo>
                  <a:pt x="223" y="690"/>
                </a:lnTo>
                <a:lnTo>
                  <a:pt x="223" y="679"/>
                </a:lnTo>
                <a:lnTo>
                  <a:pt x="235" y="679"/>
                </a:lnTo>
                <a:lnTo>
                  <a:pt x="235" y="656"/>
                </a:lnTo>
                <a:lnTo>
                  <a:pt x="241" y="656"/>
                </a:lnTo>
                <a:lnTo>
                  <a:pt x="241" y="645"/>
                </a:lnTo>
                <a:lnTo>
                  <a:pt x="248" y="645"/>
                </a:lnTo>
                <a:lnTo>
                  <a:pt x="248" y="634"/>
                </a:lnTo>
                <a:lnTo>
                  <a:pt x="251" y="634"/>
                </a:lnTo>
                <a:lnTo>
                  <a:pt x="251" y="623"/>
                </a:lnTo>
                <a:lnTo>
                  <a:pt x="260" y="623"/>
                </a:lnTo>
                <a:lnTo>
                  <a:pt x="260" y="601"/>
                </a:lnTo>
                <a:lnTo>
                  <a:pt x="273" y="601"/>
                </a:lnTo>
                <a:lnTo>
                  <a:pt x="273" y="590"/>
                </a:lnTo>
                <a:lnTo>
                  <a:pt x="282" y="590"/>
                </a:lnTo>
                <a:lnTo>
                  <a:pt x="282" y="579"/>
                </a:lnTo>
                <a:lnTo>
                  <a:pt x="285" y="579"/>
                </a:lnTo>
                <a:lnTo>
                  <a:pt x="285" y="568"/>
                </a:lnTo>
                <a:lnTo>
                  <a:pt x="288" y="568"/>
                </a:lnTo>
                <a:lnTo>
                  <a:pt x="288" y="557"/>
                </a:lnTo>
                <a:lnTo>
                  <a:pt x="295" y="557"/>
                </a:lnTo>
                <a:lnTo>
                  <a:pt x="295" y="546"/>
                </a:lnTo>
                <a:lnTo>
                  <a:pt x="301" y="546"/>
                </a:lnTo>
                <a:lnTo>
                  <a:pt x="301" y="535"/>
                </a:lnTo>
                <a:lnTo>
                  <a:pt x="317" y="535"/>
                </a:lnTo>
                <a:lnTo>
                  <a:pt x="317" y="524"/>
                </a:lnTo>
                <a:lnTo>
                  <a:pt x="332" y="524"/>
                </a:lnTo>
                <a:lnTo>
                  <a:pt x="332" y="524"/>
                </a:lnTo>
                <a:lnTo>
                  <a:pt x="358" y="524"/>
                </a:lnTo>
                <a:lnTo>
                  <a:pt x="358" y="524"/>
                </a:lnTo>
                <a:lnTo>
                  <a:pt x="395" y="524"/>
                </a:lnTo>
                <a:lnTo>
                  <a:pt x="395" y="512"/>
                </a:lnTo>
                <a:lnTo>
                  <a:pt x="414" y="512"/>
                </a:lnTo>
                <a:lnTo>
                  <a:pt x="414" y="501"/>
                </a:lnTo>
                <a:lnTo>
                  <a:pt x="417" y="501"/>
                </a:lnTo>
                <a:lnTo>
                  <a:pt x="417" y="490"/>
                </a:lnTo>
                <a:lnTo>
                  <a:pt x="458" y="490"/>
                </a:lnTo>
                <a:lnTo>
                  <a:pt x="458" y="479"/>
                </a:lnTo>
                <a:lnTo>
                  <a:pt x="461" y="479"/>
                </a:lnTo>
                <a:lnTo>
                  <a:pt x="461" y="468"/>
                </a:lnTo>
                <a:lnTo>
                  <a:pt x="489" y="468"/>
                </a:lnTo>
                <a:lnTo>
                  <a:pt x="489" y="457"/>
                </a:lnTo>
                <a:lnTo>
                  <a:pt x="511" y="457"/>
                </a:lnTo>
                <a:lnTo>
                  <a:pt x="511" y="446"/>
                </a:lnTo>
                <a:lnTo>
                  <a:pt x="530" y="446"/>
                </a:lnTo>
                <a:lnTo>
                  <a:pt x="530" y="435"/>
                </a:lnTo>
                <a:lnTo>
                  <a:pt x="555" y="435"/>
                </a:lnTo>
                <a:lnTo>
                  <a:pt x="555" y="423"/>
                </a:lnTo>
                <a:lnTo>
                  <a:pt x="612" y="423"/>
                </a:lnTo>
                <a:lnTo>
                  <a:pt x="612" y="412"/>
                </a:lnTo>
                <a:lnTo>
                  <a:pt x="637" y="412"/>
                </a:lnTo>
                <a:lnTo>
                  <a:pt x="637" y="401"/>
                </a:lnTo>
                <a:lnTo>
                  <a:pt x="656" y="401"/>
                </a:lnTo>
                <a:lnTo>
                  <a:pt x="656" y="390"/>
                </a:lnTo>
                <a:lnTo>
                  <a:pt x="659" y="390"/>
                </a:lnTo>
                <a:lnTo>
                  <a:pt x="659" y="368"/>
                </a:lnTo>
                <a:lnTo>
                  <a:pt x="684" y="368"/>
                </a:lnTo>
                <a:lnTo>
                  <a:pt x="684" y="357"/>
                </a:lnTo>
                <a:lnTo>
                  <a:pt x="703" y="357"/>
                </a:lnTo>
                <a:lnTo>
                  <a:pt x="703" y="345"/>
                </a:lnTo>
                <a:lnTo>
                  <a:pt x="709" y="345"/>
                </a:lnTo>
                <a:lnTo>
                  <a:pt x="709" y="334"/>
                </a:lnTo>
                <a:lnTo>
                  <a:pt x="722" y="334"/>
                </a:lnTo>
                <a:lnTo>
                  <a:pt x="722" y="323"/>
                </a:lnTo>
                <a:lnTo>
                  <a:pt x="750" y="323"/>
                </a:lnTo>
                <a:lnTo>
                  <a:pt x="750" y="312"/>
                </a:lnTo>
                <a:lnTo>
                  <a:pt x="766" y="312"/>
                </a:lnTo>
                <a:lnTo>
                  <a:pt x="766" y="301"/>
                </a:lnTo>
                <a:lnTo>
                  <a:pt x="785" y="301"/>
                </a:lnTo>
                <a:lnTo>
                  <a:pt x="785" y="290"/>
                </a:lnTo>
                <a:lnTo>
                  <a:pt x="791" y="290"/>
                </a:lnTo>
                <a:lnTo>
                  <a:pt x="791" y="279"/>
                </a:lnTo>
                <a:lnTo>
                  <a:pt x="816" y="279"/>
                </a:lnTo>
                <a:lnTo>
                  <a:pt x="816" y="268"/>
                </a:lnTo>
                <a:lnTo>
                  <a:pt x="832" y="268"/>
                </a:lnTo>
                <a:lnTo>
                  <a:pt x="832" y="256"/>
                </a:lnTo>
                <a:lnTo>
                  <a:pt x="835" y="256"/>
                </a:lnTo>
                <a:lnTo>
                  <a:pt x="835" y="245"/>
                </a:lnTo>
                <a:lnTo>
                  <a:pt x="844" y="245"/>
                </a:lnTo>
                <a:lnTo>
                  <a:pt x="844" y="234"/>
                </a:lnTo>
                <a:lnTo>
                  <a:pt x="870" y="234"/>
                </a:lnTo>
                <a:lnTo>
                  <a:pt x="870" y="223"/>
                </a:lnTo>
                <a:lnTo>
                  <a:pt x="885" y="223"/>
                </a:lnTo>
                <a:lnTo>
                  <a:pt x="885" y="212"/>
                </a:lnTo>
                <a:lnTo>
                  <a:pt x="913" y="212"/>
                </a:lnTo>
                <a:lnTo>
                  <a:pt x="913" y="201"/>
                </a:lnTo>
                <a:lnTo>
                  <a:pt x="957" y="201"/>
                </a:lnTo>
                <a:lnTo>
                  <a:pt x="957" y="190"/>
                </a:lnTo>
                <a:lnTo>
                  <a:pt x="979" y="190"/>
                </a:lnTo>
                <a:lnTo>
                  <a:pt x="979" y="156"/>
                </a:lnTo>
                <a:lnTo>
                  <a:pt x="989" y="156"/>
                </a:lnTo>
                <a:lnTo>
                  <a:pt x="989" y="145"/>
                </a:lnTo>
                <a:lnTo>
                  <a:pt x="1071" y="145"/>
                </a:lnTo>
                <a:lnTo>
                  <a:pt x="1071" y="134"/>
                </a:lnTo>
                <a:lnTo>
                  <a:pt x="1083" y="134"/>
                </a:lnTo>
                <a:lnTo>
                  <a:pt x="1083" y="123"/>
                </a:lnTo>
                <a:lnTo>
                  <a:pt x="1221" y="123"/>
                </a:lnTo>
                <a:lnTo>
                  <a:pt x="1221" y="112"/>
                </a:lnTo>
                <a:lnTo>
                  <a:pt x="1265" y="112"/>
                </a:lnTo>
                <a:lnTo>
                  <a:pt x="1265" y="112"/>
                </a:lnTo>
                <a:lnTo>
                  <a:pt x="1476" y="112"/>
                </a:lnTo>
                <a:lnTo>
                  <a:pt x="1476" y="100"/>
                </a:lnTo>
                <a:lnTo>
                  <a:pt x="1564" y="100"/>
                </a:lnTo>
                <a:lnTo>
                  <a:pt x="1564" y="89"/>
                </a:lnTo>
                <a:lnTo>
                  <a:pt x="1611" y="89"/>
                </a:lnTo>
                <a:lnTo>
                  <a:pt x="1611" y="67"/>
                </a:lnTo>
                <a:lnTo>
                  <a:pt x="1661" y="67"/>
                </a:lnTo>
                <a:lnTo>
                  <a:pt x="1661" y="56"/>
                </a:lnTo>
                <a:lnTo>
                  <a:pt x="1718" y="56"/>
                </a:lnTo>
                <a:lnTo>
                  <a:pt x="1718" y="45"/>
                </a:lnTo>
                <a:lnTo>
                  <a:pt x="1818" y="45"/>
                </a:lnTo>
                <a:lnTo>
                  <a:pt x="1818" y="34"/>
                </a:lnTo>
                <a:lnTo>
                  <a:pt x="1997" y="34"/>
                </a:lnTo>
                <a:lnTo>
                  <a:pt x="1997" y="22"/>
                </a:lnTo>
                <a:lnTo>
                  <a:pt x="2032" y="22"/>
                </a:lnTo>
                <a:lnTo>
                  <a:pt x="2032" y="11"/>
                </a:lnTo>
                <a:lnTo>
                  <a:pt x="2104" y="11"/>
                </a:lnTo>
                <a:lnTo>
                  <a:pt x="2104" y="11"/>
                </a:lnTo>
                <a:lnTo>
                  <a:pt x="2126" y="11"/>
                </a:lnTo>
                <a:lnTo>
                  <a:pt x="2126" y="0"/>
                </a:lnTo>
                <a:lnTo>
                  <a:pt x="2164" y="0"/>
                </a:lnTo>
                <a:lnTo>
                  <a:pt x="2164" y="0"/>
                </a:lnTo>
                <a:lnTo>
                  <a:pt x="2167" y="0"/>
                </a:lnTo>
                <a:lnTo>
                  <a:pt x="2167" y="0"/>
                </a:lnTo>
                <a:lnTo>
                  <a:pt x="2176" y="0"/>
                </a:lnTo>
                <a:lnTo>
                  <a:pt x="2176" y="0"/>
                </a:lnTo>
                <a:lnTo>
                  <a:pt x="2179" y="0"/>
                </a:lnTo>
                <a:lnTo>
                  <a:pt x="2179" y="0"/>
                </a:lnTo>
                <a:lnTo>
                  <a:pt x="2185" y="0"/>
                </a:lnTo>
                <a:lnTo>
                  <a:pt x="2185" y="0"/>
                </a:lnTo>
                <a:lnTo>
                  <a:pt x="2189" y="0"/>
                </a:lnTo>
                <a:lnTo>
                  <a:pt x="2189" y="0"/>
                </a:lnTo>
                <a:lnTo>
                  <a:pt x="2192" y="0"/>
                </a:lnTo>
                <a:lnTo>
                  <a:pt x="2192" y="0"/>
                </a:lnTo>
                <a:lnTo>
                  <a:pt x="2195" y="0"/>
                </a:lnTo>
                <a:lnTo>
                  <a:pt x="2195" y="0"/>
                </a:lnTo>
                <a:lnTo>
                  <a:pt x="2198" y="0"/>
                </a:lnTo>
                <a:lnTo>
                  <a:pt x="2198" y="0"/>
                </a:lnTo>
                <a:lnTo>
                  <a:pt x="2201" y="0"/>
                </a:lnTo>
                <a:lnTo>
                  <a:pt x="2201" y="0"/>
                </a:lnTo>
                <a:lnTo>
                  <a:pt x="2211" y="0"/>
                </a:lnTo>
                <a:lnTo>
                  <a:pt x="2211" y="0"/>
                </a:lnTo>
                <a:lnTo>
                  <a:pt x="2217" y="0"/>
                </a:lnTo>
                <a:lnTo>
                  <a:pt x="2217" y="0"/>
                </a:lnTo>
                <a:lnTo>
                  <a:pt x="2220" y="0"/>
                </a:lnTo>
                <a:lnTo>
                  <a:pt x="2220" y="0"/>
                </a:lnTo>
                <a:lnTo>
                  <a:pt x="2223" y="0"/>
                </a:lnTo>
                <a:lnTo>
                  <a:pt x="2223" y="0"/>
                </a:lnTo>
                <a:lnTo>
                  <a:pt x="2226" y="0"/>
                </a:lnTo>
                <a:lnTo>
                  <a:pt x="2226" y="0"/>
                </a:lnTo>
                <a:lnTo>
                  <a:pt x="2229" y="0"/>
                </a:lnTo>
                <a:lnTo>
                  <a:pt x="2229" y="0"/>
                </a:lnTo>
                <a:lnTo>
                  <a:pt x="2233" y="0"/>
                </a:lnTo>
                <a:lnTo>
                  <a:pt x="2233" y="0"/>
                </a:lnTo>
                <a:lnTo>
                  <a:pt x="2236" y="0"/>
                </a:lnTo>
                <a:lnTo>
                  <a:pt x="2236" y="0"/>
                </a:lnTo>
                <a:lnTo>
                  <a:pt x="2239" y="0"/>
                </a:lnTo>
                <a:lnTo>
                  <a:pt x="2239" y="0"/>
                </a:lnTo>
                <a:lnTo>
                  <a:pt x="2242" y="0"/>
                </a:lnTo>
                <a:lnTo>
                  <a:pt x="2242" y="0"/>
                </a:lnTo>
                <a:lnTo>
                  <a:pt x="2245" y="0"/>
                </a:lnTo>
                <a:lnTo>
                  <a:pt x="2245" y="0"/>
                </a:lnTo>
                <a:lnTo>
                  <a:pt x="2251" y="0"/>
                </a:lnTo>
                <a:lnTo>
                  <a:pt x="2251" y="0"/>
                </a:lnTo>
                <a:lnTo>
                  <a:pt x="2255" y="0"/>
                </a:lnTo>
                <a:lnTo>
                  <a:pt x="2255" y="0"/>
                </a:lnTo>
                <a:lnTo>
                  <a:pt x="2258" y="0"/>
                </a:lnTo>
                <a:lnTo>
                  <a:pt x="2258" y="0"/>
                </a:lnTo>
                <a:lnTo>
                  <a:pt x="2261" y="0"/>
                </a:lnTo>
                <a:lnTo>
                  <a:pt x="2261" y="0"/>
                </a:lnTo>
              </a:path>
            </a:pathLst>
          </a:custGeom>
          <a:noFill/>
          <a:ln w="2381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4" name="Freeform 111"/>
          <p:cNvSpPr>
            <a:spLocks/>
          </p:cNvSpPr>
          <p:nvPr/>
        </p:nvSpPr>
        <p:spPr bwMode="auto">
          <a:xfrm>
            <a:off x="1184275" y="3470423"/>
            <a:ext cx="7580313" cy="1501775"/>
          </a:xfrm>
          <a:custGeom>
            <a:avLst/>
            <a:gdLst>
              <a:gd name="T0" fmla="*/ 0 w 2261"/>
              <a:gd name="T1" fmla="*/ 448 h 448"/>
              <a:gd name="T2" fmla="*/ 0 w 2261"/>
              <a:gd name="T3" fmla="*/ 448 h 448"/>
              <a:gd name="T4" fmla="*/ 0 w 2261"/>
              <a:gd name="T5" fmla="*/ 448 h 448"/>
              <a:gd name="T6" fmla="*/ 131 w 2261"/>
              <a:gd name="T7" fmla="*/ 419 h 448"/>
              <a:gd name="T8" fmla="*/ 194 w 2261"/>
              <a:gd name="T9" fmla="*/ 389 h 448"/>
              <a:gd name="T10" fmla="*/ 263 w 2261"/>
              <a:gd name="T11" fmla="*/ 360 h 448"/>
              <a:gd name="T12" fmla="*/ 424 w 2261"/>
              <a:gd name="T13" fmla="*/ 331 h 448"/>
              <a:gd name="T14" fmla="*/ 527 w 2261"/>
              <a:gd name="T15" fmla="*/ 331 h 448"/>
              <a:gd name="T16" fmla="*/ 577 w 2261"/>
              <a:gd name="T17" fmla="*/ 301 h 448"/>
              <a:gd name="T18" fmla="*/ 596 w 2261"/>
              <a:gd name="T19" fmla="*/ 272 h 448"/>
              <a:gd name="T20" fmla="*/ 669 w 2261"/>
              <a:gd name="T21" fmla="*/ 272 h 448"/>
              <a:gd name="T22" fmla="*/ 1061 w 2261"/>
              <a:gd name="T23" fmla="*/ 242 h 448"/>
              <a:gd name="T24" fmla="*/ 1228 w 2261"/>
              <a:gd name="T25" fmla="*/ 242 h 448"/>
              <a:gd name="T26" fmla="*/ 1240 w 2261"/>
              <a:gd name="T27" fmla="*/ 212 h 448"/>
              <a:gd name="T28" fmla="*/ 1294 w 2261"/>
              <a:gd name="T29" fmla="*/ 212 h 448"/>
              <a:gd name="T30" fmla="*/ 1416 w 2261"/>
              <a:gd name="T31" fmla="*/ 182 h 448"/>
              <a:gd name="T32" fmla="*/ 1485 w 2261"/>
              <a:gd name="T33" fmla="*/ 152 h 448"/>
              <a:gd name="T34" fmla="*/ 1526 w 2261"/>
              <a:gd name="T35" fmla="*/ 122 h 448"/>
              <a:gd name="T36" fmla="*/ 2116 w 2261"/>
              <a:gd name="T37" fmla="*/ 92 h 448"/>
              <a:gd name="T38" fmla="*/ 2142 w 2261"/>
              <a:gd name="T39" fmla="*/ 62 h 448"/>
              <a:gd name="T40" fmla="*/ 2201 w 2261"/>
              <a:gd name="T41" fmla="*/ 62 h 448"/>
              <a:gd name="T42" fmla="*/ 2207 w 2261"/>
              <a:gd name="T43" fmla="*/ 62 h 448"/>
              <a:gd name="T44" fmla="*/ 2211 w 2261"/>
              <a:gd name="T45" fmla="*/ 62 h 448"/>
              <a:gd name="T46" fmla="*/ 2217 w 2261"/>
              <a:gd name="T47" fmla="*/ 31 h 448"/>
              <a:gd name="T48" fmla="*/ 2220 w 2261"/>
              <a:gd name="T49" fmla="*/ 0 h 448"/>
              <a:gd name="T50" fmla="*/ 2226 w 2261"/>
              <a:gd name="T51" fmla="*/ 0 h 448"/>
              <a:gd name="T52" fmla="*/ 2229 w 2261"/>
              <a:gd name="T53" fmla="*/ 0 h 448"/>
              <a:gd name="T54" fmla="*/ 2233 w 2261"/>
              <a:gd name="T55" fmla="*/ 0 h 448"/>
              <a:gd name="T56" fmla="*/ 2239 w 2261"/>
              <a:gd name="T57" fmla="*/ 0 h 448"/>
              <a:gd name="T58" fmla="*/ 2242 w 2261"/>
              <a:gd name="T59" fmla="*/ 0 h 448"/>
              <a:gd name="T60" fmla="*/ 2245 w 2261"/>
              <a:gd name="T61" fmla="*/ 0 h 448"/>
              <a:gd name="T62" fmla="*/ 2251 w 2261"/>
              <a:gd name="T63" fmla="*/ 0 h 448"/>
              <a:gd name="T64" fmla="*/ 2255 w 2261"/>
              <a:gd name="T65" fmla="*/ 0 h 448"/>
              <a:gd name="T66" fmla="*/ 2258 w 2261"/>
              <a:gd name="T67" fmla="*/ 0 h 448"/>
              <a:gd name="T68" fmla="*/ 2261 w 2261"/>
              <a:gd name="T6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61" h="448">
                <a:moveTo>
                  <a:pt x="0" y="448"/>
                </a:moveTo>
                <a:lnTo>
                  <a:pt x="0" y="448"/>
                </a:lnTo>
                <a:lnTo>
                  <a:pt x="0" y="448"/>
                </a:lnTo>
                <a:lnTo>
                  <a:pt x="0" y="448"/>
                </a:lnTo>
                <a:lnTo>
                  <a:pt x="0" y="448"/>
                </a:lnTo>
                <a:lnTo>
                  <a:pt x="0" y="448"/>
                </a:lnTo>
                <a:lnTo>
                  <a:pt x="0" y="419"/>
                </a:lnTo>
                <a:lnTo>
                  <a:pt x="131" y="419"/>
                </a:lnTo>
                <a:lnTo>
                  <a:pt x="131" y="389"/>
                </a:lnTo>
                <a:lnTo>
                  <a:pt x="194" y="389"/>
                </a:lnTo>
                <a:lnTo>
                  <a:pt x="194" y="360"/>
                </a:lnTo>
                <a:lnTo>
                  <a:pt x="263" y="360"/>
                </a:lnTo>
                <a:lnTo>
                  <a:pt x="263" y="331"/>
                </a:lnTo>
                <a:lnTo>
                  <a:pt x="424" y="331"/>
                </a:lnTo>
                <a:lnTo>
                  <a:pt x="424" y="331"/>
                </a:lnTo>
                <a:lnTo>
                  <a:pt x="527" y="331"/>
                </a:lnTo>
                <a:lnTo>
                  <a:pt x="527" y="301"/>
                </a:lnTo>
                <a:lnTo>
                  <a:pt x="577" y="301"/>
                </a:lnTo>
                <a:lnTo>
                  <a:pt x="577" y="272"/>
                </a:lnTo>
                <a:lnTo>
                  <a:pt x="596" y="272"/>
                </a:lnTo>
                <a:lnTo>
                  <a:pt x="596" y="272"/>
                </a:lnTo>
                <a:lnTo>
                  <a:pt x="669" y="272"/>
                </a:lnTo>
                <a:lnTo>
                  <a:pt x="669" y="242"/>
                </a:lnTo>
                <a:lnTo>
                  <a:pt x="1061" y="242"/>
                </a:lnTo>
                <a:lnTo>
                  <a:pt x="1061" y="242"/>
                </a:lnTo>
                <a:lnTo>
                  <a:pt x="1228" y="242"/>
                </a:lnTo>
                <a:lnTo>
                  <a:pt x="1228" y="212"/>
                </a:lnTo>
                <a:lnTo>
                  <a:pt x="1240" y="212"/>
                </a:lnTo>
                <a:lnTo>
                  <a:pt x="1240" y="212"/>
                </a:lnTo>
                <a:lnTo>
                  <a:pt x="1294" y="212"/>
                </a:lnTo>
                <a:lnTo>
                  <a:pt x="1294" y="182"/>
                </a:lnTo>
                <a:lnTo>
                  <a:pt x="1416" y="182"/>
                </a:lnTo>
                <a:lnTo>
                  <a:pt x="1416" y="152"/>
                </a:lnTo>
                <a:lnTo>
                  <a:pt x="1485" y="152"/>
                </a:lnTo>
                <a:lnTo>
                  <a:pt x="1485" y="122"/>
                </a:lnTo>
                <a:lnTo>
                  <a:pt x="1526" y="122"/>
                </a:lnTo>
                <a:lnTo>
                  <a:pt x="1526" y="92"/>
                </a:lnTo>
                <a:lnTo>
                  <a:pt x="2116" y="92"/>
                </a:lnTo>
                <a:lnTo>
                  <a:pt x="2116" y="62"/>
                </a:lnTo>
                <a:lnTo>
                  <a:pt x="2142" y="62"/>
                </a:lnTo>
                <a:lnTo>
                  <a:pt x="2142" y="62"/>
                </a:lnTo>
                <a:lnTo>
                  <a:pt x="2201" y="62"/>
                </a:lnTo>
                <a:lnTo>
                  <a:pt x="2201" y="62"/>
                </a:lnTo>
                <a:lnTo>
                  <a:pt x="2207" y="62"/>
                </a:lnTo>
                <a:lnTo>
                  <a:pt x="2207" y="62"/>
                </a:lnTo>
                <a:lnTo>
                  <a:pt x="2211" y="62"/>
                </a:lnTo>
                <a:lnTo>
                  <a:pt x="2211" y="31"/>
                </a:lnTo>
                <a:lnTo>
                  <a:pt x="2217" y="31"/>
                </a:lnTo>
                <a:lnTo>
                  <a:pt x="2217" y="0"/>
                </a:lnTo>
                <a:lnTo>
                  <a:pt x="2220" y="0"/>
                </a:lnTo>
                <a:lnTo>
                  <a:pt x="2220" y="0"/>
                </a:lnTo>
                <a:lnTo>
                  <a:pt x="2226" y="0"/>
                </a:lnTo>
                <a:lnTo>
                  <a:pt x="2226" y="0"/>
                </a:lnTo>
                <a:lnTo>
                  <a:pt x="2229" y="0"/>
                </a:lnTo>
                <a:lnTo>
                  <a:pt x="2229" y="0"/>
                </a:lnTo>
                <a:lnTo>
                  <a:pt x="2233" y="0"/>
                </a:lnTo>
                <a:lnTo>
                  <a:pt x="2233" y="0"/>
                </a:lnTo>
                <a:lnTo>
                  <a:pt x="2239" y="0"/>
                </a:lnTo>
                <a:lnTo>
                  <a:pt x="2239" y="0"/>
                </a:lnTo>
                <a:lnTo>
                  <a:pt x="2242" y="0"/>
                </a:lnTo>
                <a:lnTo>
                  <a:pt x="2242" y="0"/>
                </a:lnTo>
                <a:lnTo>
                  <a:pt x="2245" y="0"/>
                </a:lnTo>
                <a:lnTo>
                  <a:pt x="2245" y="0"/>
                </a:lnTo>
                <a:lnTo>
                  <a:pt x="2251" y="0"/>
                </a:lnTo>
                <a:lnTo>
                  <a:pt x="2251" y="0"/>
                </a:lnTo>
                <a:lnTo>
                  <a:pt x="2255" y="0"/>
                </a:lnTo>
                <a:lnTo>
                  <a:pt x="2255" y="0"/>
                </a:lnTo>
                <a:lnTo>
                  <a:pt x="2258" y="0"/>
                </a:lnTo>
                <a:lnTo>
                  <a:pt x="2258" y="0"/>
                </a:lnTo>
                <a:lnTo>
                  <a:pt x="2261" y="0"/>
                </a:lnTo>
                <a:lnTo>
                  <a:pt x="2261" y="0"/>
                </a:lnTo>
              </a:path>
            </a:pathLst>
          </a:custGeom>
          <a:noFill/>
          <a:ln w="23813">
            <a:solidFill>
              <a:srgbClr val="006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5" name="Line 112"/>
          <p:cNvSpPr>
            <a:spLocks noChangeShapeType="1"/>
          </p:cNvSpPr>
          <p:nvPr/>
        </p:nvSpPr>
        <p:spPr bwMode="auto">
          <a:xfrm flipV="1">
            <a:off x="1074738" y="1600348"/>
            <a:ext cx="0" cy="348297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6" name="Line 113"/>
          <p:cNvSpPr>
            <a:spLocks noChangeShapeType="1"/>
          </p:cNvSpPr>
          <p:nvPr/>
        </p:nvSpPr>
        <p:spPr bwMode="auto">
          <a:xfrm flipH="1">
            <a:off x="1003300" y="4972198"/>
            <a:ext cx="714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7" name="Rectangle 114"/>
          <p:cNvSpPr>
            <a:spLocks noChangeArrowheads="1"/>
          </p:cNvSpPr>
          <p:nvPr/>
        </p:nvSpPr>
        <p:spPr bwMode="auto">
          <a:xfrm>
            <a:off x="869950" y="4878536"/>
            <a:ext cx="174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Line 115"/>
          <p:cNvSpPr>
            <a:spLocks noChangeShapeType="1"/>
          </p:cNvSpPr>
          <p:nvPr/>
        </p:nvSpPr>
        <p:spPr bwMode="auto">
          <a:xfrm flipH="1">
            <a:off x="1003300" y="4157811"/>
            <a:ext cx="714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9" name="Rectangle 116"/>
          <p:cNvSpPr>
            <a:spLocks noChangeArrowheads="1"/>
          </p:cNvSpPr>
          <p:nvPr/>
        </p:nvSpPr>
        <p:spPr bwMode="auto">
          <a:xfrm>
            <a:off x="869950" y="4064148"/>
            <a:ext cx="174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Line 117"/>
          <p:cNvSpPr>
            <a:spLocks noChangeShapeType="1"/>
          </p:cNvSpPr>
          <p:nvPr/>
        </p:nvSpPr>
        <p:spPr bwMode="auto">
          <a:xfrm flipH="1">
            <a:off x="1003300" y="3343423"/>
            <a:ext cx="714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41" name="Rectangle 118"/>
          <p:cNvSpPr>
            <a:spLocks noChangeArrowheads="1"/>
          </p:cNvSpPr>
          <p:nvPr/>
        </p:nvSpPr>
        <p:spPr bwMode="auto">
          <a:xfrm>
            <a:off x="773113" y="324976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Line 119"/>
          <p:cNvSpPr>
            <a:spLocks noChangeShapeType="1"/>
          </p:cNvSpPr>
          <p:nvPr/>
        </p:nvSpPr>
        <p:spPr bwMode="auto">
          <a:xfrm flipH="1">
            <a:off x="1003300" y="2529036"/>
            <a:ext cx="714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43" name="Rectangle 120"/>
          <p:cNvSpPr>
            <a:spLocks noChangeArrowheads="1"/>
          </p:cNvSpPr>
          <p:nvPr/>
        </p:nvSpPr>
        <p:spPr bwMode="auto">
          <a:xfrm>
            <a:off x="773113" y="2435373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Line 121"/>
          <p:cNvSpPr>
            <a:spLocks noChangeShapeType="1"/>
          </p:cNvSpPr>
          <p:nvPr/>
        </p:nvSpPr>
        <p:spPr bwMode="auto">
          <a:xfrm flipH="1">
            <a:off x="1003300" y="1711473"/>
            <a:ext cx="714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45" name="Rectangle 122"/>
          <p:cNvSpPr>
            <a:spLocks noChangeArrowheads="1"/>
          </p:cNvSpPr>
          <p:nvPr/>
        </p:nvSpPr>
        <p:spPr bwMode="auto">
          <a:xfrm>
            <a:off x="773113" y="1616223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23"/>
          <p:cNvSpPr>
            <a:spLocks noChangeArrowheads="1"/>
          </p:cNvSpPr>
          <p:nvPr/>
        </p:nvSpPr>
        <p:spPr bwMode="auto">
          <a:xfrm rot="16200000">
            <a:off x="-419100" y="3178323"/>
            <a:ext cx="20653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Cumulative incidence (%)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124"/>
          <p:cNvSpPr>
            <a:spLocks noChangeArrowheads="1"/>
          </p:cNvSpPr>
          <p:nvPr/>
        </p:nvSpPr>
        <p:spPr bwMode="auto">
          <a:xfrm>
            <a:off x="1071563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166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125"/>
          <p:cNvSpPr>
            <a:spLocks noChangeArrowheads="1"/>
          </p:cNvSpPr>
          <p:nvPr/>
        </p:nvSpPr>
        <p:spPr bwMode="auto">
          <a:xfrm>
            <a:off x="1701800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164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126"/>
          <p:cNvSpPr>
            <a:spLocks noChangeArrowheads="1"/>
          </p:cNvSpPr>
          <p:nvPr/>
        </p:nvSpPr>
        <p:spPr bwMode="auto">
          <a:xfrm>
            <a:off x="2332038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162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127"/>
          <p:cNvSpPr>
            <a:spLocks noChangeArrowheads="1"/>
          </p:cNvSpPr>
          <p:nvPr/>
        </p:nvSpPr>
        <p:spPr bwMode="auto">
          <a:xfrm>
            <a:off x="2965450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160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128"/>
          <p:cNvSpPr>
            <a:spLocks noChangeArrowheads="1"/>
          </p:cNvSpPr>
          <p:nvPr/>
        </p:nvSpPr>
        <p:spPr bwMode="auto">
          <a:xfrm>
            <a:off x="3595688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157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129"/>
          <p:cNvSpPr>
            <a:spLocks noChangeArrowheads="1"/>
          </p:cNvSpPr>
          <p:nvPr/>
        </p:nvSpPr>
        <p:spPr bwMode="auto">
          <a:xfrm>
            <a:off x="4229100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157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130"/>
          <p:cNvSpPr>
            <a:spLocks noChangeArrowheads="1"/>
          </p:cNvSpPr>
          <p:nvPr/>
        </p:nvSpPr>
        <p:spPr bwMode="auto">
          <a:xfrm>
            <a:off x="4859338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156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31"/>
          <p:cNvSpPr>
            <a:spLocks noChangeArrowheads="1"/>
          </p:cNvSpPr>
          <p:nvPr/>
        </p:nvSpPr>
        <p:spPr bwMode="auto">
          <a:xfrm>
            <a:off x="5492750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153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Rectangle 132"/>
          <p:cNvSpPr>
            <a:spLocks noChangeArrowheads="1"/>
          </p:cNvSpPr>
          <p:nvPr/>
        </p:nvSpPr>
        <p:spPr bwMode="auto">
          <a:xfrm>
            <a:off x="6122988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151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Rectangle 133"/>
          <p:cNvSpPr>
            <a:spLocks noChangeArrowheads="1"/>
          </p:cNvSpPr>
          <p:nvPr/>
        </p:nvSpPr>
        <p:spPr bwMode="auto">
          <a:xfrm>
            <a:off x="6756400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150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134"/>
          <p:cNvSpPr>
            <a:spLocks noChangeArrowheads="1"/>
          </p:cNvSpPr>
          <p:nvPr/>
        </p:nvSpPr>
        <p:spPr bwMode="auto">
          <a:xfrm>
            <a:off x="7386638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150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135"/>
          <p:cNvSpPr>
            <a:spLocks noChangeArrowheads="1"/>
          </p:cNvSpPr>
          <p:nvPr/>
        </p:nvSpPr>
        <p:spPr bwMode="auto">
          <a:xfrm>
            <a:off x="8016875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150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136"/>
          <p:cNvSpPr>
            <a:spLocks noChangeArrowheads="1"/>
          </p:cNvSpPr>
          <p:nvPr/>
        </p:nvSpPr>
        <p:spPr bwMode="auto">
          <a:xfrm>
            <a:off x="8650288" y="61120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122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Rectangle 137"/>
          <p:cNvSpPr>
            <a:spLocks noChangeArrowheads="1"/>
          </p:cNvSpPr>
          <p:nvPr/>
        </p:nvSpPr>
        <p:spPr bwMode="auto">
          <a:xfrm>
            <a:off x="239713" y="6112023"/>
            <a:ext cx="61753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6000"/>
                </a:solidFill>
                <a:effectLst/>
                <a:latin typeface="Arial" pitchFamily="34" charset="0"/>
                <a:cs typeface="Arial" pitchFamily="34" charset="0"/>
              </a:rPr>
              <a:t>Registry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Rectangle 138"/>
          <p:cNvSpPr>
            <a:spLocks noChangeArrowheads="1"/>
          </p:cNvSpPr>
          <p:nvPr/>
        </p:nvSpPr>
        <p:spPr bwMode="auto">
          <a:xfrm>
            <a:off x="1071563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447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139"/>
          <p:cNvSpPr>
            <a:spLocks noChangeArrowheads="1"/>
          </p:cNvSpPr>
          <p:nvPr/>
        </p:nvSpPr>
        <p:spPr bwMode="auto">
          <a:xfrm>
            <a:off x="1701800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434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140"/>
          <p:cNvSpPr>
            <a:spLocks noChangeArrowheads="1"/>
          </p:cNvSpPr>
          <p:nvPr/>
        </p:nvSpPr>
        <p:spPr bwMode="auto">
          <a:xfrm>
            <a:off x="2332038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429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Rectangle 141"/>
          <p:cNvSpPr>
            <a:spLocks noChangeArrowheads="1"/>
          </p:cNvSpPr>
          <p:nvPr/>
        </p:nvSpPr>
        <p:spPr bwMode="auto">
          <a:xfrm>
            <a:off x="2965450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426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Rectangle 142"/>
          <p:cNvSpPr>
            <a:spLocks noChangeArrowheads="1"/>
          </p:cNvSpPr>
          <p:nvPr/>
        </p:nvSpPr>
        <p:spPr bwMode="auto">
          <a:xfrm>
            <a:off x="3595688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425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Rectangle 143"/>
          <p:cNvSpPr>
            <a:spLocks noChangeArrowheads="1"/>
          </p:cNvSpPr>
          <p:nvPr/>
        </p:nvSpPr>
        <p:spPr bwMode="auto">
          <a:xfrm>
            <a:off x="4229100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420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144"/>
          <p:cNvSpPr>
            <a:spLocks noChangeArrowheads="1"/>
          </p:cNvSpPr>
          <p:nvPr/>
        </p:nvSpPr>
        <p:spPr bwMode="auto">
          <a:xfrm>
            <a:off x="4859338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416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145"/>
          <p:cNvSpPr>
            <a:spLocks noChangeArrowheads="1"/>
          </p:cNvSpPr>
          <p:nvPr/>
        </p:nvSpPr>
        <p:spPr bwMode="auto">
          <a:xfrm>
            <a:off x="5492750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414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ectangle 146"/>
          <p:cNvSpPr>
            <a:spLocks noChangeArrowheads="1"/>
          </p:cNvSpPr>
          <p:nvPr/>
        </p:nvSpPr>
        <p:spPr bwMode="auto">
          <a:xfrm>
            <a:off x="6122988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410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Rectangle 147"/>
          <p:cNvSpPr>
            <a:spLocks noChangeArrowheads="1"/>
          </p:cNvSpPr>
          <p:nvPr/>
        </p:nvSpPr>
        <p:spPr bwMode="auto">
          <a:xfrm>
            <a:off x="6756400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408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Rectangle 148"/>
          <p:cNvSpPr>
            <a:spLocks noChangeArrowheads="1"/>
          </p:cNvSpPr>
          <p:nvPr/>
        </p:nvSpPr>
        <p:spPr bwMode="auto">
          <a:xfrm>
            <a:off x="7386638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405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49"/>
          <p:cNvSpPr>
            <a:spLocks noChangeArrowheads="1"/>
          </p:cNvSpPr>
          <p:nvPr/>
        </p:nvSpPr>
        <p:spPr bwMode="auto">
          <a:xfrm>
            <a:off x="8016875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403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150"/>
          <p:cNvSpPr>
            <a:spLocks noChangeArrowheads="1"/>
          </p:cNvSpPr>
          <p:nvPr/>
        </p:nvSpPr>
        <p:spPr bwMode="auto">
          <a:xfrm>
            <a:off x="8650288" y="5946923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344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51"/>
          <p:cNvSpPr>
            <a:spLocks noChangeArrowheads="1"/>
          </p:cNvSpPr>
          <p:nvPr/>
        </p:nvSpPr>
        <p:spPr bwMode="auto">
          <a:xfrm>
            <a:off x="239713" y="5946923"/>
            <a:ext cx="62071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PCI+MT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52"/>
          <p:cNvSpPr>
            <a:spLocks noChangeArrowheads="1"/>
          </p:cNvSpPr>
          <p:nvPr/>
        </p:nvSpPr>
        <p:spPr bwMode="auto">
          <a:xfrm>
            <a:off x="1071563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441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Rectangle 153"/>
          <p:cNvSpPr>
            <a:spLocks noChangeArrowheads="1"/>
          </p:cNvSpPr>
          <p:nvPr/>
        </p:nvSpPr>
        <p:spPr bwMode="auto">
          <a:xfrm>
            <a:off x="1701800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417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Rectangle 154"/>
          <p:cNvSpPr>
            <a:spLocks noChangeArrowheads="1"/>
          </p:cNvSpPr>
          <p:nvPr/>
        </p:nvSpPr>
        <p:spPr bwMode="auto">
          <a:xfrm>
            <a:off x="2332038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398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tangle 155"/>
          <p:cNvSpPr>
            <a:spLocks noChangeArrowheads="1"/>
          </p:cNvSpPr>
          <p:nvPr/>
        </p:nvSpPr>
        <p:spPr bwMode="auto">
          <a:xfrm>
            <a:off x="2965450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389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tangle 156"/>
          <p:cNvSpPr>
            <a:spLocks noChangeArrowheads="1"/>
          </p:cNvSpPr>
          <p:nvPr/>
        </p:nvSpPr>
        <p:spPr bwMode="auto">
          <a:xfrm>
            <a:off x="3595688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379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Rectangle 157"/>
          <p:cNvSpPr>
            <a:spLocks noChangeArrowheads="1"/>
          </p:cNvSpPr>
          <p:nvPr/>
        </p:nvSpPr>
        <p:spPr bwMode="auto">
          <a:xfrm>
            <a:off x="4229100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369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Rectangle 158"/>
          <p:cNvSpPr>
            <a:spLocks noChangeArrowheads="1"/>
          </p:cNvSpPr>
          <p:nvPr/>
        </p:nvSpPr>
        <p:spPr bwMode="auto">
          <a:xfrm>
            <a:off x="4859338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362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Rectangle 159"/>
          <p:cNvSpPr>
            <a:spLocks noChangeArrowheads="1"/>
          </p:cNvSpPr>
          <p:nvPr/>
        </p:nvSpPr>
        <p:spPr bwMode="auto">
          <a:xfrm>
            <a:off x="5492750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360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ectangle 160"/>
          <p:cNvSpPr>
            <a:spLocks noChangeArrowheads="1"/>
          </p:cNvSpPr>
          <p:nvPr/>
        </p:nvSpPr>
        <p:spPr bwMode="auto">
          <a:xfrm>
            <a:off x="6122988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359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Rectangle 161"/>
          <p:cNvSpPr>
            <a:spLocks noChangeArrowheads="1"/>
          </p:cNvSpPr>
          <p:nvPr/>
        </p:nvSpPr>
        <p:spPr bwMode="auto">
          <a:xfrm>
            <a:off x="6756400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355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Rectangle 162"/>
          <p:cNvSpPr>
            <a:spLocks noChangeArrowheads="1"/>
          </p:cNvSpPr>
          <p:nvPr/>
        </p:nvSpPr>
        <p:spPr bwMode="auto">
          <a:xfrm>
            <a:off x="7386638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353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ectangle 163"/>
          <p:cNvSpPr>
            <a:spLocks noChangeArrowheads="1"/>
          </p:cNvSpPr>
          <p:nvPr/>
        </p:nvSpPr>
        <p:spPr bwMode="auto">
          <a:xfrm>
            <a:off x="8016875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351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ctangle 164"/>
          <p:cNvSpPr>
            <a:spLocks noChangeArrowheads="1"/>
          </p:cNvSpPr>
          <p:nvPr/>
        </p:nvSpPr>
        <p:spPr bwMode="auto">
          <a:xfrm>
            <a:off x="8650288" y="5786586"/>
            <a:ext cx="3190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297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ectangle 165"/>
          <p:cNvSpPr>
            <a:spLocks noChangeArrowheads="1"/>
          </p:cNvSpPr>
          <p:nvPr/>
        </p:nvSpPr>
        <p:spPr bwMode="auto">
          <a:xfrm>
            <a:off x="239713" y="5786586"/>
            <a:ext cx="28575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MT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ectangle 166"/>
          <p:cNvSpPr>
            <a:spLocks noChangeArrowheads="1"/>
          </p:cNvSpPr>
          <p:nvPr/>
        </p:nvSpPr>
        <p:spPr bwMode="auto">
          <a:xfrm>
            <a:off x="330200" y="5588148"/>
            <a:ext cx="7508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No. at risk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Line 167"/>
          <p:cNvSpPr>
            <a:spLocks noChangeShapeType="1"/>
          </p:cNvSpPr>
          <p:nvPr/>
        </p:nvSpPr>
        <p:spPr bwMode="auto">
          <a:xfrm>
            <a:off x="1074738" y="5083323"/>
            <a:ext cx="78009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91" name="Line 168"/>
          <p:cNvSpPr>
            <a:spLocks noChangeShapeType="1"/>
          </p:cNvSpPr>
          <p:nvPr/>
        </p:nvSpPr>
        <p:spPr bwMode="auto">
          <a:xfrm>
            <a:off x="1184275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92" name="Rectangle 169"/>
          <p:cNvSpPr>
            <a:spLocks noChangeArrowheads="1"/>
          </p:cNvSpPr>
          <p:nvPr/>
        </p:nvSpPr>
        <p:spPr bwMode="auto">
          <a:xfrm>
            <a:off x="1138238" y="5186511"/>
            <a:ext cx="174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Line 170"/>
          <p:cNvSpPr>
            <a:spLocks noChangeShapeType="1"/>
          </p:cNvSpPr>
          <p:nvPr/>
        </p:nvSpPr>
        <p:spPr bwMode="auto">
          <a:xfrm>
            <a:off x="1814513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94" name="Rectangle 171"/>
          <p:cNvSpPr>
            <a:spLocks noChangeArrowheads="1"/>
          </p:cNvSpPr>
          <p:nvPr/>
        </p:nvSpPr>
        <p:spPr bwMode="auto">
          <a:xfrm>
            <a:off x="1768475" y="5186511"/>
            <a:ext cx="174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Line 172"/>
          <p:cNvSpPr>
            <a:spLocks noChangeShapeType="1"/>
          </p:cNvSpPr>
          <p:nvPr/>
        </p:nvSpPr>
        <p:spPr bwMode="auto">
          <a:xfrm>
            <a:off x="2444750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96" name="Rectangle 173"/>
          <p:cNvSpPr>
            <a:spLocks noChangeArrowheads="1"/>
          </p:cNvSpPr>
          <p:nvPr/>
        </p:nvSpPr>
        <p:spPr bwMode="auto">
          <a:xfrm>
            <a:off x="2398713" y="5186511"/>
            <a:ext cx="174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Line 174"/>
          <p:cNvSpPr>
            <a:spLocks noChangeShapeType="1"/>
          </p:cNvSpPr>
          <p:nvPr/>
        </p:nvSpPr>
        <p:spPr bwMode="auto">
          <a:xfrm>
            <a:off x="3079750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98" name="Rectangle 175"/>
          <p:cNvSpPr>
            <a:spLocks noChangeArrowheads="1"/>
          </p:cNvSpPr>
          <p:nvPr/>
        </p:nvSpPr>
        <p:spPr bwMode="auto">
          <a:xfrm>
            <a:off x="3032125" y="5186511"/>
            <a:ext cx="174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Line 176"/>
          <p:cNvSpPr>
            <a:spLocks noChangeShapeType="1"/>
          </p:cNvSpPr>
          <p:nvPr/>
        </p:nvSpPr>
        <p:spPr bwMode="auto">
          <a:xfrm>
            <a:off x="3709988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0" name="Rectangle 177"/>
          <p:cNvSpPr>
            <a:spLocks noChangeArrowheads="1"/>
          </p:cNvSpPr>
          <p:nvPr/>
        </p:nvSpPr>
        <p:spPr bwMode="auto">
          <a:xfrm>
            <a:off x="3662363" y="5186511"/>
            <a:ext cx="174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Line 178"/>
          <p:cNvSpPr>
            <a:spLocks noChangeShapeType="1"/>
          </p:cNvSpPr>
          <p:nvPr/>
        </p:nvSpPr>
        <p:spPr bwMode="auto">
          <a:xfrm>
            <a:off x="4343400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2" name="Rectangle 179"/>
          <p:cNvSpPr>
            <a:spLocks noChangeArrowheads="1"/>
          </p:cNvSpPr>
          <p:nvPr/>
        </p:nvSpPr>
        <p:spPr bwMode="auto">
          <a:xfrm>
            <a:off x="4244975" y="518651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Line 180"/>
          <p:cNvSpPr>
            <a:spLocks noChangeShapeType="1"/>
          </p:cNvSpPr>
          <p:nvPr/>
        </p:nvSpPr>
        <p:spPr bwMode="auto">
          <a:xfrm>
            <a:off x="4973638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4" name="Rectangle 181"/>
          <p:cNvSpPr>
            <a:spLocks noChangeArrowheads="1"/>
          </p:cNvSpPr>
          <p:nvPr/>
        </p:nvSpPr>
        <p:spPr bwMode="auto">
          <a:xfrm>
            <a:off x="4876800" y="518651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Line 182"/>
          <p:cNvSpPr>
            <a:spLocks noChangeShapeType="1"/>
          </p:cNvSpPr>
          <p:nvPr/>
        </p:nvSpPr>
        <p:spPr bwMode="auto">
          <a:xfrm>
            <a:off x="5607050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6" name="Rectangle 183"/>
          <p:cNvSpPr>
            <a:spLocks noChangeArrowheads="1"/>
          </p:cNvSpPr>
          <p:nvPr/>
        </p:nvSpPr>
        <p:spPr bwMode="auto">
          <a:xfrm>
            <a:off x="5510213" y="518651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Line 184"/>
          <p:cNvSpPr>
            <a:spLocks noChangeShapeType="1"/>
          </p:cNvSpPr>
          <p:nvPr/>
        </p:nvSpPr>
        <p:spPr bwMode="auto">
          <a:xfrm>
            <a:off x="6237288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8" name="Rectangle 185"/>
          <p:cNvSpPr>
            <a:spLocks noChangeArrowheads="1"/>
          </p:cNvSpPr>
          <p:nvPr/>
        </p:nvSpPr>
        <p:spPr bwMode="auto">
          <a:xfrm>
            <a:off x="6140450" y="518651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Line 186"/>
          <p:cNvSpPr>
            <a:spLocks noChangeShapeType="1"/>
          </p:cNvSpPr>
          <p:nvPr/>
        </p:nvSpPr>
        <p:spPr bwMode="auto">
          <a:xfrm>
            <a:off x="6870700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0" name="Rectangle 187"/>
          <p:cNvSpPr>
            <a:spLocks noChangeArrowheads="1"/>
          </p:cNvSpPr>
          <p:nvPr/>
        </p:nvSpPr>
        <p:spPr bwMode="auto">
          <a:xfrm>
            <a:off x="6773863" y="518651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Line 188"/>
          <p:cNvSpPr>
            <a:spLocks noChangeShapeType="1"/>
          </p:cNvSpPr>
          <p:nvPr/>
        </p:nvSpPr>
        <p:spPr bwMode="auto">
          <a:xfrm>
            <a:off x="7500938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2" name="Rectangle 189"/>
          <p:cNvSpPr>
            <a:spLocks noChangeArrowheads="1"/>
          </p:cNvSpPr>
          <p:nvPr/>
        </p:nvSpPr>
        <p:spPr bwMode="auto">
          <a:xfrm>
            <a:off x="7404100" y="518651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Line 190"/>
          <p:cNvSpPr>
            <a:spLocks noChangeShapeType="1"/>
          </p:cNvSpPr>
          <p:nvPr/>
        </p:nvSpPr>
        <p:spPr bwMode="auto">
          <a:xfrm>
            <a:off x="8131175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4" name="Rectangle 191"/>
          <p:cNvSpPr>
            <a:spLocks noChangeArrowheads="1"/>
          </p:cNvSpPr>
          <p:nvPr/>
        </p:nvSpPr>
        <p:spPr bwMode="auto">
          <a:xfrm>
            <a:off x="8034338" y="518651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Line 192"/>
          <p:cNvSpPr>
            <a:spLocks noChangeShapeType="1"/>
          </p:cNvSpPr>
          <p:nvPr/>
        </p:nvSpPr>
        <p:spPr bwMode="auto">
          <a:xfrm>
            <a:off x="8764588" y="5083323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6" name="Rectangle 193"/>
          <p:cNvSpPr>
            <a:spLocks noChangeArrowheads="1"/>
          </p:cNvSpPr>
          <p:nvPr/>
        </p:nvSpPr>
        <p:spPr bwMode="auto">
          <a:xfrm>
            <a:off x="8667750" y="5186511"/>
            <a:ext cx="2714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Rectangle 194"/>
          <p:cNvSpPr>
            <a:spLocks noChangeArrowheads="1"/>
          </p:cNvSpPr>
          <p:nvPr/>
        </p:nvSpPr>
        <p:spPr bwMode="auto">
          <a:xfrm>
            <a:off x="3930650" y="5351611"/>
            <a:ext cx="2198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Months after randomization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Rectangle 195"/>
          <p:cNvSpPr>
            <a:spLocks noChangeArrowheads="1"/>
          </p:cNvSpPr>
          <p:nvPr/>
        </p:nvSpPr>
        <p:spPr bwMode="auto">
          <a:xfrm>
            <a:off x="1104900" y="1614636"/>
            <a:ext cx="1111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196"/>
          <p:cNvSpPr>
            <a:spLocks noChangeArrowheads="1"/>
          </p:cNvSpPr>
          <p:nvPr/>
        </p:nvSpPr>
        <p:spPr bwMode="auto">
          <a:xfrm>
            <a:off x="1104900" y="1754336"/>
            <a:ext cx="1111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Rectangle 197"/>
          <p:cNvSpPr>
            <a:spLocks noChangeArrowheads="1"/>
          </p:cNvSpPr>
          <p:nvPr/>
        </p:nvSpPr>
        <p:spPr bwMode="auto">
          <a:xfrm>
            <a:off x="1104900" y="1892448"/>
            <a:ext cx="1111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198"/>
          <p:cNvSpPr>
            <a:spLocks noChangeArrowheads="1"/>
          </p:cNvSpPr>
          <p:nvPr/>
        </p:nvSpPr>
        <p:spPr bwMode="auto">
          <a:xfrm>
            <a:off x="1104900" y="2032148"/>
            <a:ext cx="4040188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MT vs. Registry:         HR 2.34 (95% CI 1.35-4.05) P=0.002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199"/>
          <p:cNvSpPr>
            <a:spLocks noChangeArrowheads="1"/>
          </p:cNvSpPr>
          <p:nvPr/>
        </p:nvSpPr>
        <p:spPr bwMode="auto">
          <a:xfrm>
            <a:off x="1104900" y="1614636"/>
            <a:ext cx="1111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Rectangle 200"/>
          <p:cNvSpPr>
            <a:spLocks noChangeArrowheads="1"/>
          </p:cNvSpPr>
          <p:nvPr/>
        </p:nvSpPr>
        <p:spPr bwMode="auto">
          <a:xfrm>
            <a:off x="1104900" y="1754336"/>
            <a:ext cx="1111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201"/>
          <p:cNvSpPr>
            <a:spLocks noChangeArrowheads="1"/>
          </p:cNvSpPr>
          <p:nvPr/>
        </p:nvSpPr>
        <p:spPr bwMode="auto">
          <a:xfrm>
            <a:off x="1104900" y="1892448"/>
            <a:ext cx="394335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PCI+MT vs. Registry: HR 0.90 (95% CI 0.49-1.64) P=0.72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Rectangle 202"/>
          <p:cNvSpPr>
            <a:spLocks noChangeArrowheads="1"/>
          </p:cNvSpPr>
          <p:nvPr/>
        </p:nvSpPr>
        <p:spPr bwMode="auto">
          <a:xfrm>
            <a:off x="1104900" y="1614636"/>
            <a:ext cx="1111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Rectangle 203"/>
          <p:cNvSpPr>
            <a:spLocks noChangeArrowheads="1"/>
          </p:cNvSpPr>
          <p:nvPr/>
        </p:nvSpPr>
        <p:spPr bwMode="auto">
          <a:xfrm>
            <a:off x="1104900" y="1754336"/>
            <a:ext cx="3676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PCI+MT vs. MT:         HR 0.39 (95% CI 0.26-0.57) P&lt;0.001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7" name="Group 226"/>
          <p:cNvGrpSpPr/>
          <p:nvPr/>
        </p:nvGrpSpPr>
        <p:grpSpPr>
          <a:xfrm>
            <a:off x="6462662" y="2348880"/>
            <a:ext cx="1709738" cy="792088"/>
            <a:chOff x="6894710" y="1651471"/>
            <a:chExt cx="1709738" cy="792088"/>
          </a:xfrm>
        </p:grpSpPr>
        <p:grpSp>
          <p:nvGrpSpPr>
            <p:cNvPr id="228" name="Group 227"/>
            <p:cNvGrpSpPr/>
            <p:nvPr/>
          </p:nvGrpSpPr>
          <p:grpSpPr>
            <a:xfrm>
              <a:off x="6894710" y="1651471"/>
              <a:ext cx="1709738" cy="792088"/>
              <a:chOff x="5967155" y="2760815"/>
              <a:chExt cx="1709738" cy="792088"/>
            </a:xfrm>
          </p:grpSpPr>
          <p:cxnSp>
            <p:nvCxnSpPr>
              <p:cNvPr id="231" name="Straight Connector 230"/>
              <p:cNvCxnSpPr/>
              <p:nvPr/>
            </p:nvCxnSpPr>
            <p:spPr>
              <a:xfrm>
                <a:off x="6169569" y="3179291"/>
                <a:ext cx="54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6171290" y="3376206"/>
                <a:ext cx="540000" cy="0"/>
              </a:xfrm>
              <a:prstGeom prst="line">
                <a:avLst/>
              </a:prstGeom>
              <a:ln>
                <a:solidFill>
                  <a:schemeClr val="accent3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3" name="Rectangle 156"/>
              <p:cNvSpPr>
                <a:spLocks noChangeArrowheads="1"/>
              </p:cNvSpPr>
              <p:nvPr/>
            </p:nvSpPr>
            <p:spPr bwMode="auto">
              <a:xfrm>
                <a:off x="6876256" y="3097273"/>
                <a:ext cx="766932" cy="161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050" dirty="0" smtClean="0">
                    <a:solidFill>
                      <a:srgbClr val="000000"/>
                    </a:solidFill>
                  </a:rPr>
                  <a:t>MT </a:t>
                </a:r>
                <a:r>
                  <a:rPr lang="de-DE" altLang="de-DE" sz="1050" dirty="0" err="1" smtClean="0">
                    <a:solidFill>
                      <a:srgbClr val="000000"/>
                    </a:solidFill>
                  </a:rPr>
                  <a:t>alone</a:t>
                </a:r>
                <a:endPara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Rectangle 156"/>
              <p:cNvSpPr>
                <a:spLocks noChangeArrowheads="1"/>
              </p:cNvSpPr>
              <p:nvPr/>
            </p:nvSpPr>
            <p:spPr bwMode="auto">
              <a:xfrm>
                <a:off x="6876256" y="3304198"/>
                <a:ext cx="766932" cy="161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Registry</a:t>
                </a:r>
                <a:endPara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5967155" y="2760815"/>
                <a:ext cx="1709738" cy="792088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cxnSp>
          <p:nvCxnSpPr>
            <p:cNvPr id="229" name="Straight Connector 228"/>
            <p:cNvCxnSpPr/>
            <p:nvPr/>
          </p:nvCxnSpPr>
          <p:spPr>
            <a:xfrm>
              <a:off x="7099837" y="1854834"/>
              <a:ext cx="540000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Rectangle 156"/>
            <p:cNvSpPr>
              <a:spLocks noChangeArrowheads="1"/>
            </p:cNvSpPr>
            <p:nvPr/>
          </p:nvSpPr>
          <p:spPr bwMode="auto">
            <a:xfrm>
              <a:off x="7806524" y="1772816"/>
              <a:ext cx="766932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50" dirty="0" smtClean="0">
                  <a:solidFill>
                    <a:srgbClr val="000000"/>
                  </a:solidFill>
                </a:rPr>
                <a:t>PCI+MT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88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3" grpId="0" animBg="1"/>
      <p:bldP spid="1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1" name="Group 2140"/>
          <p:cNvGrpSpPr/>
          <p:nvPr/>
        </p:nvGrpSpPr>
        <p:grpSpPr>
          <a:xfrm>
            <a:off x="314523" y="1210518"/>
            <a:ext cx="8289925" cy="5530850"/>
            <a:chOff x="319088" y="855663"/>
            <a:chExt cx="8289925" cy="5530850"/>
          </a:xfrm>
        </p:grpSpPr>
        <p:sp>
          <p:nvSpPr>
            <p:cNvPr id="235" name="AutoShape 45"/>
            <p:cNvSpPr>
              <a:spLocks noChangeAspect="1" noChangeArrowheads="1" noTextEdit="1"/>
            </p:cNvSpPr>
            <p:nvPr/>
          </p:nvSpPr>
          <p:spPr bwMode="auto">
            <a:xfrm>
              <a:off x="323851" y="860426"/>
              <a:ext cx="8280400" cy="552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36" name="Rectangle 47"/>
            <p:cNvSpPr>
              <a:spLocks noChangeArrowheads="1"/>
            </p:cNvSpPr>
            <p:nvPr/>
          </p:nvSpPr>
          <p:spPr bwMode="auto">
            <a:xfrm>
              <a:off x="319088" y="855663"/>
              <a:ext cx="8289925" cy="5530850"/>
            </a:xfrm>
            <a:prstGeom prst="rect">
              <a:avLst/>
            </a:prstGeom>
            <a:solidFill>
              <a:srgbClr val="EA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37" name="Rectangle 48"/>
            <p:cNvSpPr>
              <a:spLocks noChangeArrowheads="1"/>
            </p:cNvSpPr>
            <p:nvPr/>
          </p:nvSpPr>
          <p:spPr bwMode="auto">
            <a:xfrm>
              <a:off x="323851" y="865188"/>
              <a:ext cx="8275638" cy="5516563"/>
            </a:xfrm>
            <a:prstGeom prst="rect">
              <a:avLst/>
            </a:prstGeom>
            <a:solidFill>
              <a:srgbClr val="FFFFFF"/>
            </a:solidFill>
            <a:ln w="46038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38" name="Rectangle 49"/>
            <p:cNvSpPr>
              <a:spLocks noChangeArrowheads="1"/>
            </p:cNvSpPr>
            <p:nvPr/>
          </p:nvSpPr>
          <p:spPr bwMode="auto">
            <a:xfrm>
              <a:off x="1160463" y="1058863"/>
              <a:ext cx="7245350" cy="4462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39" name="Line 50"/>
            <p:cNvSpPr>
              <a:spLocks noChangeShapeType="1"/>
            </p:cNvSpPr>
            <p:nvPr/>
          </p:nvSpPr>
          <p:spPr bwMode="auto">
            <a:xfrm flipV="1">
              <a:off x="1349376" y="5480051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0" name="Line 51"/>
            <p:cNvSpPr>
              <a:spLocks noChangeShapeType="1"/>
            </p:cNvSpPr>
            <p:nvPr/>
          </p:nvSpPr>
          <p:spPr bwMode="auto">
            <a:xfrm flipV="1">
              <a:off x="1349376" y="5397501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1" name="Line 52"/>
            <p:cNvSpPr>
              <a:spLocks noChangeShapeType="1"/>
            </p:cNvSpPr>
            <p:nvPr/>
          </p:nvSpPr>
          <p:spPr bwMode="auto">
            <a:xfrm flipV="1">
              <a:off x="1349376" y="5314951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2" name="Line 53"/>
            <p:cNvSpPr>
              <a:spLocks noChangeShapeType="1"/>
            </p:cNvSpPr>
            <p:nvPr/>
          </p:nvSpPr>
          <p:spPr bwMode="auto">
            <a:xfrm flipV="1">
              <a:off x="1349376" y="5230813"/>
              <a:ext cx="0" cy="428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3" name="Line 54"/>
            <p:cNvSpPr>
              <a:spLocks noChangeShapeType="1"/>
            </p:cNvSpPr>
            <p:nvPr/>
          </p:nvSpPr>
          <p:spPr bwMode="auto">
            <a:xfrm flipV="1">
              <a:off x="1349376" y="514826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4" name="Line 55"/>
            <p:cNvSpPr>
              <a:spLocks noChangeShapeType="1"/>
            </p:cNvSpPr>
            <p:nvPr/>
          </p:nvSpPr>
          <p:spPr bwMode="auto">
            <a:xfrm flipV="1">
              <a:off x="1349376" y="506571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5" name="Line 56"/>
            <p:cNvSpPr>
              <a:spLocks noChangeShapeType="1"/>
            </p:cNvSpPr>
            <p:nvPr/>
          </p:nvSpPr>
          <p:spPr bwMode="auto">
            <a:xfrm flipV="1">
              <a:off x="1349376" y="498316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6" name="Line 57"/>
            <p:cNvSpPr>
              <a:spLocks noChangeShapeType="1"/>
            </p:cNvSpPr>
            <p:nvPr/>
          </p:nvSpPr>
          <p:spPr bwMode="auto">
            <a:xfrm flipV="1">
              <a:off x="1349376" y="490061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8" name="Line 58"/>
            <p:cNvSpPr>
              <a:spLocks noChangeShapeType="1"/>
            </p:cNvSpPr>
            <p:nvPr/>
          </p:nvSpPr>
          <p:spPr bwMode="auto">
            <a:xfrm flipV="1">
              <a:off x="1349376" y="481806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9" name="Line 59"/>
            <p:cNvSpPr>
              <a:spLocks noChangeShapeType="1"/>
            </p:cNvSpPr>
            <p:nvPr/>
          </p:nvSpPr>
          <p:spPr bwMode="auto">
            <a:xfrm flipV="1">
              <a:off x="1349376" y="4733926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0" name="Line 60"/>
            <p:cNvSpPr>
              <a:spLocks noChangeShapeType="1"/>
            </p:cNvSpPr>
            <p:nvPr/>
          </p:nvSpPr>
          <p:spPr bwMode="auto">
            <a:xfrm flipV="1">
              <a:off x="1349376" y="4651376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1" name="Line 61"/>
            <p:cNvSpPr>
              <a:spLocks noChangeShapeType="1"/>
            </p:cNvSpPr>
            <p:nvPr/>
          </p:nvSpPr>
          <p:spPr bwMode="auto">
            <a:xfrm flipV="1">
              <a:off x="1349376" y="45688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2" name="Line 62"/>
            <p:cNvSpPr>
              <a:spLocks noChangeShapeType="1"/>
            </p:cNvSpPr>
            <p:nvPr/>
          </p:nvSpPr>
          <p:spPr bwMode="auto">
            <a:xfrm flipV="1">
              <a:off x="1349376" y="44862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3" name="Line 63"/>
            <p:cNvSpPr>
              <a:spLocks noChangeShapeType="1"/>
            </p:cNvSpPr>
            <p:nvPr/>
          </p:nvSpPr>
          <p:spPr bwMode="auto">
            <a:xfrm flipV="1">
              <a:off x="1349376" y="44037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4" name="Line 64"/>
            <p:cNvSpPr>
              <a:spLocks noChangeShapeType="1"/>
            </p:cNvSpPr>
            <p:nvPr/>
          </p:nvSpPr>
          <p:spPr bwMode="auto">
            <a:xfrm flipV="1">
              <a:off x="1349376" y="43211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5" name="Line 65"/>
            <p:cNvSpPr>
              <a:spLocks noChangeShapeType="1"/>
            </p:cNvSpPr>
            <p:nvPr/>
          </p:nvSpPr>
          <p:spPr bwMode="auto">
            <a:xfrm flipV="1">
              <a:off x="1349376" y="42370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48" name="Line 66"/>
            <p:cNvSpPr>
              <a:spLocks noChangeShapeType="1"/>
            </p:cNvSpPr>
            <p:nvPr/>
          </p:nvSpPr>
          <p:spPr bwMode="auto">
            <a:xfrm flipV="1">
              <a:off x="1349376" y="41544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49" name="Line 67"/>
            <p:cNvSpPr>
              <a:spLocks noChangeShapeType="1"/>
            </p:cNvSpPr>
            <p:nvPr/>
          </p:nvSpPr>
          <p:spPr bwMode="auto">
            <a:xfrm flipV="1">
              <a:off x="1349376" y="40719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52" name="Line 68"/>
            <p:cNvSpPr>
              <a:spLocks noChangeShapeType="1"/>
            </p:cNvSpPr>
            <p:nvPr/>
          </p:nvSpPr>
          <p:spPr bwMode="auto">
            <a:xfrm flipV="1">
              <a:off x="1349376" y="39893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53" name="Line 69"/>
            <p:cNvSpPr>
              <a:spLocks noChangeShapeType="1"/>
            </p:cNvSpPr>
            <p:nvPr/>
          </p:nvSpPr>
          <p:spPr bwMode="auto">
            <a:xfrm flipV="1">
              <a:off x="1349376" y="39068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54" name="Line 70"/>
            <p:cNvSpPr>
              <a:spLocks noChangeShapeType="1"/>
            </p:cNvSpPr>
            <p:nvPr/>
          </p:nvSpPr>
          <p:spPr bwMode="auto">
            <a:xfrm flipV="1">
              <a:off x="1349376" y="38242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55" name="Line 71"/>
            <p:cNvSpPr>
              <a:spLocks noChangeShapeType="1"/>
            </p:cNvSpPr>
            <p:nvPr/>
          </p:nvSpPr>
          <p:spPr bwMode="auto">
            <a:xfrm flipV="1">
              <a:off x="1349376" y="37401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56" name="Line 72"/>
            <p:cNvSpPr>
              <a:spLocks noChangeShapeType="1"/>
            </p:cNvSpPr>
            <p:nvPr/>
          </p:nvSpPr>
          <p:spPr bwMode="auto">
            <a:xfrm flipV="1">
              <a:off x="1349376" y="365760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57" name="Line 73"/>
            <p:cNvSpPr>
              <a:spLocks noChangeShapeType="1"/>
            </p:cNvSpPr>
            <p:nvPr/>
          </p:nvSpPr>
          <p:spPr bwMode="auto">
            <a:xfrm flipV="1">
              <a:off x="1349376" y="35750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58" name="Line 74"/>
            <p:cNvSpPr>
              <a:spLocks noChangeShapeType="1"/>
            </p:cNvSpPr>
            <p:nvPr/>
          </p:nvSpPr>
          <p:spPr bwMode="auto">
            <a:xfrm flipV="1">
              <a:off x="1349376" y="349250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59" name="Line 75"/>
            <p:cNvSpPr>
              <a:spLocks noChangeShapeType="1"/>
            </p:cNvSpPr>
            <p:nvPr/>
          </p:nvSpPr>
          <p:spPr bwMode="auto">
            <a:xfrm flipV="1">
              <a:off x="1349376" y="34099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0" name="Line 76"/>
            <p:cNvSpPr>
              <a:spLocks noChangeShapeType="1"/>
            </p:cNvSpPr>
            <p:nvPr/>
          </p:nvSpPr>
          <p:spPr bwMode="auto">
            <a:xfrm flipV="1">
              <a:off x="1349376" y="3327401"/>
              <a:ext cx="0" cy="444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1" name="Line 77"/>
            <p:cNvSpPr>
              <a:spLocks noChangeShapeType="1"/>
            </p:cNvSpPr>
            <p:nvPr/>
          </p:nvSpPr>
          <p:spPr bwMode="auto">
            <a:xfrm flipV="1">
              <a:off x="1349376" y="324326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2" name="Line 78"/>
            <p:cNvSpPr>
              <a:spLocks noChangeShapeType="1"/>
            </p:cNvSpPr>
            <p:nvPr/>
          </p:nvSpPr>
          <p:spPr bwMode="auto">
            <a:xfrm flipV="1">
              <a:off x="1349376" y="316071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3" name="Line 79"/>
            <p:cNvSpPr>
              <a:spLocks noChangeShapeType="1"/>
            </p:cNvSpPr>
            <p:nvPr/>
          </p:nvSpPr>
          <p:spPr bwMode="auto">
            <a:xfrm flipV="1">
              <a:off x="1349376" y="307816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4" name="Line 80"/>
            <p:cNvSpPr>
              <a:spLocks noChangeShapeType="1"/>
            </p:cNvSpPr>
            <p:nvPr/>
          </p:nvSpPr>
          <p:spPr bwMode="auto">
            <a:xfrm flipV="1">
              <a:off x="1349376" y="299561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5" name="Line 81"/>
            <p:cNvSpPr>
              <a:spLocks noChangeShapeType="1"/>
            </p:cNvSpPr>
            <p:nvPr/>
          </p:nvSpPr>
          <p:spPr bwMode="auto">
            <a:xfrm flipV="1">
              <a:off x="1349376" y="291306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6" name="Line 82"/>
            <p:cNvSpPr>
              <a:spLocks noChangeShapeType="1"/>
            </p:cNvSpPr>
            <p:nvPr/>
          </p:nvSpPr>
          <p:spPr bwMode="auto">
            <a:xfrm flipV="1">
              <a:off x="1349376" y="28289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7" name="Line 83"/>
            <p:cNvSpPr>
              <a:spLocks noChangeShapeType="1"/>
            </p:cNvSpPr>
            <p:nvPr/>
          </p:nvSpPr>
          <p:spPr bwMode="auto">
            <a:xfrm flipV="1">
              <a:off x="1349376" y="27463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8" name="Line 84"/>
            <p:cNvSpPr>
              <a:spLocks noChangeShapeType="1"/>
            </p:cNvSpPr>
            <p:nvPr/>
          </p:nvSpPr>
          <p:spPr bwMode="auto">
            <a:xfrm flipV="1">
              <a:off x="1349376" y="26638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69" name="Line 85"/>
            <p:cNvSpPr>
              <a:spLocks noChangeShapeType="1"/>
            </p:cNvSpPr>
            <p:nvPr/>
          </p:nvSpPr>
          <p:spPr bwMode="auto">
            <a:xfrm flipV="1">
              <a:off x="1349376" y="25812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0" name="Line 86"/>
            <p:cNvSpPr>
              <a:spLocks noChangeShapeType="1"/>
            </p:cNvSpPr>
            <p:nvPr/>
          </p:nvSpPr>
          <p:spPr bwMode="auto">
            <a:xfrm flipV="1">
              <a:off x="1349376" y="24987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1" name="Line 87"/>
            <p:cNvSpPr>
              <a:spLocks noChangeShapeType="1"/>
            </p:cNvSpPr>
            <p:nvPr/>
          </p:nvSpPr>
          <p:spPr bwMode="auto">
            <a:xfrm flipV="1">
              <a:off x="1349376" y="24161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2" name="Line 88"/>
            <p:cNvSpPr>
              <a:spLocks noChangeShapeType="1"/>
            </p:cNvSpPr>
            <p:nvPr/>
          </p:nvSpPr>
          <p:spPr bwMode="auto">
            <a:xfrm flipV="1">
              <a:off x="1349376" y="23320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3" name="Line 89"/>
            <p:cNvSpPr>
              <a:spLocks noChangeShapeType="1"/>
            </p:cNvSpPr>
            <p:nvPr/>
          </p:nvSpPr>
          <p:spPr bwMode="auto">
            <a:xfrm flipV="1">
              <a:off x="1349376" y="22494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4" name="Line 90"/>
            <p:cNvSpPr>
              <a:spLocks noChangeShapeType="1"/>
            </p:cNvSpPr>
            <p:nvPr/>
          </p:nvSpPr>
          <p:spPr bwMode="auto">
            <a:xfrm flipV="1">
              <a:off x="1349376" y="21669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5" name="Line 91"/>
            <p:cNvSpPr>
              <a:spLocks noChangeShapeType="1"/>
            </p:cNvSpPr>
            <p:nvPr/>
          </p:nvSpPr>
          <p:spPr bwMode="auto">
            <a:xfrm flipV="1">
              <a:off x="1349376" y="20843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6" name="Line 92"/>
            <p:cNvSpPr>
              <a:spLocks noChangeShapeType="1"/>
            </p:cNvSpPr>
            <p:nvPr/>
          </p:nvSpPr>
          <p:spPr bwMode="auto">
            <a:xfrm flipV="1">
              <a:off x="1349376" y="20018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7" name="Line 93"/>
            <p:cNvSpPr>
              <a:spLocks noChangeShapeType="1"/>
            </p:cNvSpPr>
            <p:nvPr/>
          </p:nvSpPr>
          <p:spPr bwMode="auto">
            <a:xfrm flipV="1">
              <a:off x="1349376" y="19192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8" name="Line 94"/>
            <p:cNvSpPr>
              <a:spLocks noChangeShapeType="1"/>
            </p:cNvSpPr>
            <p:nvPr/>
          </p:nvSpPr>
          <p:spPr bwMode="auto">
            <a:xfrm flipV="1">
              <a:off x="1349376" y="18351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79" name="Line 95"/>
            <p:cNvSpPr>
              <a:spLocks noChangeShapeType="1"/>
            </p:cNvSpPr>
            <p:nvPr/>
          </p:nvSpPr>
          <p:spPr bwMode="auto">
            <a:xfrm flipV="1">
              <a:off x="1349376" y="175260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0" name="Line 96"/>
            <p:cNvSpPr>
              <a:spLocks noChangeShapeType="1"/>
            </p:cNvSpPr>
            <p:nvPr/>
          </p:nvSpPr>
          <p:spPr bwMode="auto">
            <a:xfrm flipV="1">
              <a:off x="1349376" y="16700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1" name="Line 97"/>
            <p:cNvSpPr>
              <a:spLocks noChangeShapeType="1"/>
            </p:cNvSpPr>
            <p:nvPr/>
          </p:nvSpPr>
          <p:spPr bwMode="auto">
            <a:xfrm flipV="1">
              <a:off x="1349376" y="158750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2" name="Line 98"/>
            <p:cNvSpPr>
              <a:spLocks noChangeShapeType="1"/>
            </p:cNvSpPr>
            <p:nvPr/>
          </p:nvSpPr>
          <p:spPr bwMode="auto">
            <a:xfrm flipV="1">
              <a:off x="1349376" y="15049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3" name="Line 99"/>
            <p:cNvSpPr>
              <a:spLocks noChangeShapeType="1"/>
            </p:cNvSpPr>
            <p:nvPr/>
          </p:nvSpPr>
          <p:spPr bwMode="auto">
            <a:xfrm flipV="1">
              <a:off x="1349376" y="142240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4" name="Line 100"/>
            <p:cNvSpPr>
              <a:spLocks noChangeShapeType="1"/>
            </p:cNvSpPr>
            <p:nvPr/>
          </p:nvSpPr>
          <p:spPr bwMode="auto">
            <a:xfrm flipV="1">
              <a:off x="1349376" y="133826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5" name="Line 101"/>
            <p:cNvSpPr>
              <a:spLocks noChangeShapeType="1"/>
            </p:cNvSpPr>
            <p:nvPr/>
          </p:nvSpPr>
          <p:spPr bwMode="auto">
            <a:xfrm flipV="1">
              <a:off x="1349376" y="125571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6" name="Line 102"/>
            <p:cNvSpPr>
              <a:spLocks noChangeShapeType="1"/>
            </p:cNvSpPr>
            <p:nvPr/>
          </p:nvSpPr>
          <p:spPr bwMode="auto">
            <a:xfrm flipV="1">
              <a:off x="1349376" y="1177926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7" name="Line 103"/>
            <p:cNvSpPr>
              <a:spLocks noChangeShapeType="1"/>
            </p:cNvSpPr>
            <p:nvPr/>
          </p:nvSpPr>
          <p:spPr bwMode="auto">
            <a:xfrm flipV="1">
              <a:off x="1349376" y="1095376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8" name="Freeform 104"/>
            <p:cNvSpPr>
              <a:spLocks/>
            </p:cNvSpPr>
            <p:nvPr/>
          </p:nvSpPr>
          <p:spPr bwMode="auto">
            <a:xfrm>
              <a:off x="1281113" y="5305426"/>
              <a:ext cx="36513" cy="96838"/>
            </a:xfrm>
            <a:custGeom>
              <a:avLst/>
              <a:gdLst>
                <a:gd name="T0" fmla="*/ 0 w 8"/>
                <a:gd name="T1" fmla="*/ 21 h 21"/>
                <a:gd name="T2" fmla="*/ 0 w 8"/>
                <a:gd name="T3" fmla="*/ 21 h 21"/>
                <a:gd name="T4" fmla="*/ 0 w 8"/>
                <a:gd name="T5" fmla="*/ 0 h 21"/>
                <a:gd name="T6" fmla="*/ 2 w 8"/>
                <a:gd name="T7" fmla="*/ 0 h 21"/>
                <a:gd name="T8" fmla="*/ 2 w 8"/>
                <a:gd name="T9" fmla="*/ 0 h 21"/>
                <a:gd name="T10" fmla="*/ 8 w 8"/>
                <a:gd name="T11" fmla="*/ 0 h 21"/>
                <a:gd name="T12" fmla="*/ 8 w 8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1">
                  <a:moveTo>
                    <a:pt x="0" y="21"/>
                  </a:moveTo>
                  <a:lnTo>
                    <a:pt x="0" y="2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8" y="0"/>
                  </a:lnTo>
                  <a:lnTo>
                    <a:pt x="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89" name="Freeform 105"/>
            <p:cNvSpPr>
              <a:spLocks/>
            </p:cNvSpPr>
            <p:nvPr/>
          </p:nvSpPr>
          <p:spPr bwMode="auto">
            <a:xfrm>
              <a:off x="1281113" y="5208588"/>
              <a:ext cx="58738" cy="193675"/>
            </a:xfrm>
            <a:custGeom>
              <a:avLst/>
              <a:gdLst>
                <a:gd name="T0" fmla="*/ 0 w 13"/>
                <a:gd name="T1" fmla="*/ 42 h 42"/>
                <a:gd name="T2" fmla="*/ 0 w 13"/>
                <a:gd name="T3" fmla="*/ 42 h 42"/>
                <a:gd name="T4" fmla="*/ 0 w 13"/>
                <a:gd name="T5" fmla="*/ 32 h 42"/>
                <a:gd name="T6" fmla="*/ 4 w 13"/>
                <a:gd name="T7" fmla="*/ 32 h 42"/>
                <a:gd name="T8" fmla="*/ 4 w 13"/>
                <a:gd name="T9" fmla="*/ 21 h 42"/>
                <a:gd name="T10" fmla="*/ 11 w 13"/>
                <a:gd name="T11" fmla="*/ 21 h 42"/>
                <a:gd name="T12" fmla="*/ 11 w 13"/>
                <a:gd name="T13" fmla="*/ 11 h 42"/>
                <a:gd name="T14" fmla="*/ 13 w 13"/>
                <a:gd name="T15" fmla="*/ 11 h 42"/>
                <a:gd name="T16" fmla="*/ 13 w 13"/>
                <a:gd name="T1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42">
                  <a:moveTo>
                    <a:pt x="0" y="42"/>
                  </a:moveTo>
                  <a:lnTo>
                    <a:pt x="0" y="42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4" y="21"/>
                  </a:lnTo>
                  <a:lnTo>
                    <a:pt x="11" y="21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90" name="Freeform 106"/>
            <p:cNvSpPr>
              <a:spLocks/>
            </p:cNvSpPr>
            <p:nvPr/>
          </p:nvSpPr>
          <p:spPr bwMode="auto">
            <a:xfrm>
              <a:off x="1349376" y="4619626"/>
              <a:ext cx="6840538" cy="782638"/>
            </a:xfrm>
            <a:custGeom>
              <a:avLst/>
              <a:gdLst>
                <a:gd name="T0" fmla="*/ 37 w 1487"/>
                <a:gd name="T1" fmla="*/ 170 h 170"/>
                <a:gd name="T2" fmla="*/ 133 w 1487"/>
                <a:gd name="T3" fmla="*/ 160 h 170"/>
                <a:gd name="T4" fmla="*/ 144 w 1487"/>
                <a:gd name="T5" fmla="*/ 149 h 170"/>
                <a:gd name="T6" fmla="*/ 192 w 1487"/>
                <a:gd name="T7" fmla="*/ 139 h 170"/>
                <a:gd name="T8" fmla="*/ 221 w 1487"/>
                <a:gd name="T9" fmla="*/ 139 h 170"/>
                <a:gd name="T10" fmla="*/ 298 w 1487"/>
                <a:gd name="T11" fmla="*/ 139 h 170"/>
                <a:gd name="T12" fmla="*/ 348 w 1487"/>
                <a:gd name="T13" fmla="*/ 139 h 170"/>
                <a:gd name="T14" fmla="*/ 365 w 1487"/>
                <a:gd name="T15" fmla="*/ 128 h 170"/>
                <a:gd name="T16" fmla="*/ 490 w 1487"/>
                <a:gd name="T17" fmla="*/ 118 h 170"/>
                <a:gd name="T18" fmla="*/ 502 w 1487"/>
                <a:gd name="T19" fmla="*/ 108 h 170"/>
                <a:gd name="T20" fmla="*/ 515 w 1487"/>
                <a:gd name="T21" fmla="*/ 97 h 170"/>
                <a:gd name="T22" fmla="*/ 546 w 1487"/>
                <a:gd name="T23" fmla="*/ 87 h 170"/>
                <a:gd name="T24" fmla="*/ 588 w 1487"/>
                <a:gd name="T25" fmla="*/ 76 h 170"/>
                <a:gd name="T26" fmla="*/ 682 w 1487"/>
                <a:gd name="T27" fmla="*/ 76 h 170"/>
                <a:gd name="T28" fmla="*/ 688 w 1487"/>
                <a:gd name="T29" fmla="*/ 66 h 170"/>
                <a:gd name="T30" fmla="*/ 709 w 1487"/>
                <a:gd name="T31" fmla="*/ 66 h 170"/>
                <a:gd name="T32" fmla="*/ 751 w 1487"/>
                <a:gd name="T33" fmla="*/ 55 h 170"/>
                <a:gd name="T34" fmla="*/ 786 w 1487"/>
                <a:gd name="T35" fmla="*/ 55 h 170"/>
                <a:gd name="T36" fmla="*/ 951 w 1487"/>
                <a:gd name="T37" fmla="*/ 55 h 170"/>
                <a:gd name="T38" fmla="*/ 957 w 1487"/>
                <a:gd name="T39" fmla="*/ 45 h 170"/>
                <a:gd name="T40" fmla="*/ 978 w 1487"/>
                <a:gd name="T41" fmla="*/ 34 h 170"/>
                <a:gd name="T42" fmla="*/ 1013 w 1487"/>
                <a:gd name="T43" fmla="*/ 34 h 170"/>
                <a:gd name="T44" fmla="*/ 1124 w 1487"/>
                <a:gd name="T45" fmla="*/ 34 h 170"/>
                <a:gd name="T46" fmla="*/ 1138 w 1487"/>
                <a:gd name="T47" fmla="*/ 24 h 170"/>
                <a:gd name="T48" fmla="*/ 1243 w 1487"/>
                <a:gd name="T49" fmla="*/ 13 h 170"/>
                <a:gd name="T50" fmla="*/ 1293 w 1487"/>
                <a:gd name="T51" fmla="*/ 13 h 170"/>
                <a:gd name="T52" fmla="*/ 1301 w 1487"/>
                <a:gd name="T53" fmla="*/ 13 h 170"/>
                <a:gd name="T54" fmla="*/ 1378 w 1487"/>
                <a:gd name="T55" fmla="*/ 13 h 170"/>
                <a:gd name="T56" fmla="*/ 1385 w 1487"/>
                <a:gd name="T57" fmla="*/ 13 h 170"/>
                <a:gd name="T58" fmla="*/ 1424 w 1487"/>
                <a:gd name="T59" fmla="*/ 13 h 170"/>
                <a:gd name="T60" fmla="*/ 1426 w 1487"/>
                <a:gd name="T61" fmla="*/ 13 h 170"/>
                <a:gd name="T62" fmla="*/ 1428 w 1487"/>
                <a:gd name="T63" fmla="*/ 13 h 170"/>
                <a:gd name="T64" fmla="*/ 1430 w 1487"/>
                <a:gd name="T65" fmla="*/ 13 h 170"/>
                <a:gd name="T66" fmla="*/ 1435 w 1487"/>
                <a:gd name="T67" fmla="*/ 13 h 170"/>
                <a:gd name="T68" fmla="*/ 1437 w 1487"/>
                <a:gd name="T69" fmla="*/ 13 h 170"/>
                <a:gd name="T70" fmla="*/ 1439 w 1487"/>
                <a:gd name="T71" fmla="*/ 13 h 170"/>
                <a:gd name="T72" fmla="*/ 1443 w 1487"/>
                <a:gd name="T73" fmla="*/ 13 h 170"/>
                <a:gd name="T74" fmla="*/ 1445 w 1487"/>
                <a:gd name="T75" fmla="*/ 13 h 170"/>
                <a:gd name="T76" fmla="*/ 1447 w 1487"/>
                <a:gd name="T77" fmla="*/ 13 h 170"/>
                <a:gd name="T78" fmla="*/ 1449 w 1487"/>
                <a:gd name="T79" fmla="*/ 13 h 170"/>
                <a:gd name="T80" fmla="*/ 1451 w 1487"/>
                <a:gd name="T81" fmla="*/ 13 h 170"/>
                <a:gd name="T82" fmla="*/ 1455 w 1487"/>
                <a:gd name="T83" fmla="*/ 13 h 170"/>
                <a:gd name="T84" fmla="*/ 1458 w 1487"/>
                <a:gd name="T85" fmla="*/ 13 h 170"/>
                <a:gd name="T86" fmla="*/ 1462 w 1487"/>
                <a:gd name="T87" fmla="*/ 13 h 170"/>
                <a:gd name="T88" fmla="*/ 1464 w 1487"/>
                <a:gd name="T89" fmla="*/ 13 h 170"/>
                <a:gd name="T90" fmla="*/ 1466 w 1487"/>
                <a:gd name="T91" fmla="*/ 13 h 170"/>
                <a:gd name="T92" fmla="*/ 1468 w 1487"/>
                <a:gd name="T93" fmla="*/ 13 h 170"/>
                <a:gd name="T94" fmla="*/ 1470 w 1487"/>
                <a:gd name="T95" fmla="*/ 13 h 170"/>
                <a:gd name="T96" fmla="*/ 1472 w 1487"/>
                <a:gd name="T97" fmla="*/ 13 h 170"/>
                <a:gd name="T98" fmla="*/ 1474 w 1487"/>
                <a:gd name="T99" fmla="*/ 13 h 170"/>
                <a:gd name="T100" fmla="*/ 1476 w 1487"/>
                <a:gd name="T101" fmla="*/ 13 h 170"/>
                <a:gd name="T102" fmla="*/ 1478 w 1487"/>
                <a:gd name="T103" fmla="*/ 13 h 170"/>
                <a:gd name="T104" fmla="*/ 1483 w 1487"/>
                <a:gd name="T105" fmla="*/ 13 h 170"/>
                <a:gd name="T106" fmla="*/ 1485 w 1487"/>
                <a:gd name="T107" fmla="*/ 13 h 170"/>
                <a:gd name="T108" fmla="*/ 1487 w 1487"/>
                <a:gd name="T10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7" h="170">
                  <a:moveTo>
                    <a:pt x="0" y="170"/>
                  </a:moveTo>
                  <a:lnTo>
                    <a:pt x="37" y="170"/>
                  </a:lnTo>
                  <a:lnTo>
                    <a:pt x="37" y="160"/>
                  </a:lnTo>
                  <a:lnTo>
                    <a:pt x="133" y="160"/>
                  </a:lnTo>
                  <a:lnTo>
                    <a:pt x="133" y="149"/>
                  </a:lnTo>
                  <a:lnTo>
                    <a:pt x="144" y="149"/>
                  </a:lnTo>
                  <a:lnTo>
                    <a:pt x="144" y="139"/>
                  </a:lnTo>
                  <a:lnTo>
                    <a:pt x="192" y="139"/>
                  </a:lnTo>
                  <a:lnTo>
                    <a:pt x="192" y="139"/>
                  </a:lnTo>
                  <a:lnTo>
                    <a:pt x="221" y="139"/>
                  </a:lnTo>
                  <a:lnTo>
                    <a:pt x="221" y="139"/>
                  </a:lnTo>
                  <a:lnTo>
                    <a:pt x="298" y="139"/>
                  </a:lnTo>
                  <a:lnTo>
                    <a:pt x="298" y="139"/>
                  </a:lnTo>
                  <a:lnTo>
                    <a:pt x="348" y="139"/>
                  </a:lnTo>
                  <a:lnTo>
                    <a:pt x="348" y="128"/>
                  </a:lnTo>
                  <a:lnTo>
                    <a:pt x="365" y="128"/>
                  </a:lnTo>
                  <a:lnTo>
                    <a:pt x="365" y="118"/>
                  </a:lnTo>
                  <a:lnTo>
                    <a:pt x="490" y="118"/>
                  </a:lnTo>
                  <a:lnTo>
                    <a:pt x="490" y="108"/>
                  </a:lnTo>
                  <a:lnTo>
                    <a:pt x="502" y="108"/>
                  </a:lnTo>
                  <a:lnTo>
                    <a:pt x="502" y="97"/>
                  </a:lnTo>
                  <a:lnTo>
                    <a:pt x="515" y="97"/>
                  </a:lnTo>
                  <a:lnTo>
                    <a:pt x="515" y="87"/>
                  </a:lnTo>
                  <a:lnTo>
                    <a:pt x="546" y="87"/>
                  </a:lnTo>
                  <a:lnTo>
                    <a:pt x="546" y="76"/>
                  </a:lnTo>
                  <a:lnTo>
                    <a:pt x="588" y="76"/>
                  </a:lnTo>
                  <a:lnTo>
                    <a:pt x="588" y="76"/>
                  </a:lnTo>
                  <a:lnTo>
                    <a:pt x="682" y="76"/>
                  </a:lnTo>
                  <a:lnTo>
                    <a:pt x="682" y="66"/>
                  </a:lnTo>
                  <a:lnTo>
                    <a:pt x="688" y="66"/>
                  </a:lnTo>
                  <a:lnTo>
                    <a:pt x="688" y="66"/>
                  </a:lnTo>
                  <a:lnTo>
                    <a:pt x="709" y="66"/>
                  </a:lnTo>
                  <a:lnTo>
                    <a:pt x="709" y="55"/>
                  </a:lnTo>
                  <a:lnTo>
                    <a:pt x="751" y="55"/>
                  </a:lnTo>
                  <a:lnTo>
                    <a:pt x="751" y="55"/>
                  </a:lnTo>
                  <a:lnTo>
                    <a:pt x="786" y="55"/>
                  </a:lnTo>
                  <a:lnTo>
                    <a:pt x="786" y="55"/>
                  </a:lnTo>
                  <a:lnTo>
                    <a:pt x="951" y="55"/>
                  </a:lnTo>
                  <a:lnTo>
                    <a:pt x="951" y="45"/>
                  </a:lnTo>
                  <a:lnTo>
                    <a:pt x="957" y="45"/>
                  </a:lnTo>
                  <a:lnTo>
                    <a:pt x="957" y="34"/>
                  </a:lnTo>
                  <a:lnTo>
                    <a:pt x="978" y="34"/>
                  </a:lnTo>
                  <a:lnTo>
                    <a:pt x="978" y="34"/>
                  </a:lnTo>
                  <a:lnTo>
                    <a:pt x="1013" y="34"/>
                  </a:lnTo>
                  <a:lnTo>
                    <a:pt x="1013" y="34"/>
                  </a:lnTo>
                  <a:lnTo>
                    <a:pt x="1124" y="34"/>
                  </a:lnTo>
                  <a:lnTo>
                    <a:pt x="1124" y="24"/>
                  </a:lnTo>
                  <a:lnTo>
                    <a:pt x="1138" y="24"/>
                  </a:lnTo>
                  <a:lnTo>
                    <a:pt x="1138" y="13"/>
                  </a:lnTo>
                  <a:lnTo>
                    <a:pt x="1243" y="13"/>
                  </a:lnTo>
                  <a:lnTo>
                    <a:pt x="1243" y="13"/>
                  </a:lnTo>
                  <a:lnTo>
                    <a:pt x="1293" y="13"/>
                  </a:lnTo>
                  <a:lnTo>
                    <a:pt x="1293" y="13"/>
                  </a:lnTo>
                  <a:lnTo>
                    <a:pt x="1301" y="13"/>
                  </a:lnTo>
                  <a:lnTo>
                    <a:pt x="1301" y="13"/>
                  </a:lnTo>
                  <a:lnTo>
                    <a:pt x="1378" y="13"/>
                  </a:lnTo>
                  <a:lnTo>
                    <a:pt x="1378" y="13"/>
                  </a:lnTo>
                  <a:lnTo>
                    <a:pt x="1385" y="13"/>
                  </a:lnTo>
                  <a:lnTo>
                    <a:pt x="1385" y="13"/>
                  </a:lnTo>
                  <a:lnTo>
                    <a:pt x="1424" y="13"/>
                  </a:lnTo>
                  <a:lnTo>
                    <a:pt x="1424" y="13"/>
                  </a:lnTo>
                  <a:lnTo>
                    <a:pt x="1426" y="13"/>
                  </a:lnTo>
                  <a:lnTo>
                    <a:pt x="1426" y="13"/>
                  </a:lnTo>
                  <a:lnTo>
                    <a:pt x="1428" y="13"/>
                  </a:lnTo>
                  <a:lnTo>
                    <a:pt x="1428" y="13"/>
                  </a:lnTo>
                  <a:lnTo>
                    <a:pt x="1430" y="13"/>
                  </a:lnTo>
                  <a:lnTo>
                    <a:pt x="1430" y="13"/>
                  </a:lnTo>
                  <a:lnTo>
                    <a:pt x="1435" y="13"/>
                  </a:lnTo>
                  <a:lnTo>
                    <a:pt x="1435" y="13"/>
                  </a:lnTo>
                  <a:lnTo>
                    <a:pt x="1437" y="13"/>
                  </a:lnTo>
                  <a:lnTo>
                    <a:pt x="1437" y="13"/>
                  </a:lnTo>
                  <a:lnTo>
                    <a:pt x="1439" y="13"/>
                  </a:lnTo>
                  <a:lnTo>
                    <a:pt x="1439" y="13"/>
                  </a:lnTo>
                  <a:lnTo>
                    <a:pt x="1443" y="13"/>
                  </a:lnTo>
                  <a:lnTo>
                    <a:pt x="1443" y="13"/>
                  </a:lnTo>
                  <a:lnTo>
                    <a:pt x="1445" y="13"/>
                  </a:lnTo>
                  <a:lnTo>
                    <a:pt x="1445" y="13"/>
                  </a:lnTo>
                  <a:lnTo>
                    <a:pt x="1447" y="13"/>
                  </a:lnTo>
                  <a:lnTo>
                    <a:pt x="1447" y="13"/>
                  </a:lnTo>
                  <a:lnTo>
                    <a:pt x="1449" y="13"/>
                  </a:lnTo>
                  <a:lnTo>
                    <a:pt x="1449" y="13"/>
                  </a:lnTo>
                  <a:lnTo>
                    <a:pt x="1451" y="13"/>
                  </a:lnTo>
                  <a:lnTo>
                    <a:pt x="1451" y="13"/>
                  </a:lnTo>
                  <a:lnTo>
                    <a:pt x="1455" y="13"/>
                  </a:lnTo>
                  <a:lnTo>
                    <a:pt x="1455" y="13"/>
                  </a:lnTo>
                  <a:lnTo>
                    <a:pt x="1458" y="13"/>
                  </a:lnTo>
                  <a:lnTo>
                    <a:pt x="1458" y="13"/>
                  </a:lnTo>
                  <a:lnTo>
                    <a:pt x="1462" y="13"/>
                  </a:lnTo>
                  <a:lnTo>
                    <a:pt x="1462" y="13"/>
                  </a:lnTo>
                  <a:lnTo>
                    <a:pt x="1464" y="13"/>
                  </a:lnTo>
                  <a:lnTo>
                    <a:pt x="1464" y="13"/>
                  </a:lnTo>
                  <a:lnTo>
                    <a:pt x="1466" y="13"/>
                  </a:lnTo>
                  <a:lnTo>
                    <a:pt x="1466" y="13"/>
                  </a:lnTo>
                  <a:lnTo>
                    <a:pt x="1468" y="13"/>
                  </a:lnTo>
                  <a:lnTo>
                    <a:pt x="1468" y="13"/>
                  </a:lnTo>
                  <a:lnTo>
                    <a:pt x="1470" y="13"/>
                  </a:lnTo>
                  <a:lnTo>
                    <a:pt x="1470" y="13"/>
                  </a:lnTo>
                  <a:lnTo>
                    <a:pt x="1472" y="13"/>
                  </a:lnTo>
                  <a:lnTo>
                    <a:pt x="1472" y="13"/>
                  </a:lnTo>
                  <a:lnTo>
                    <a:pt x="1474" y="13"/>
                  </a:lnTo>
                  <a:lnTo>
                    <a:pt x="1474" y="13"/>
                  </a:lnTo>
                  <a:lnTo>
                    <a:pt x="1476" y="13"/>
                  </a:lnTo>
                  <a:lnTo>
                    <a:pt x="1476" y="13"/>
                  </a:lnTo>
                  <a:lnTo>
                    <a:pt x="1478" y="13"/>
                  </a:lnTo>
                  <a:lnTo>
                    <a:pt x="1478" y="13"/>
                  </a:lnTo>
                  <a:lnTo>
                    <a:pt x="1483" y="13"/>
                  </a:lnTo>
                  <a:lnTo>
                    <a:pt x="1483" y="13"/>
                  </a:lnTo>
                  <a:lnTo>
                    <a:pt x="1485" y="13"/>
                  </a:lnTo>
                  <a:lnTo>
                    <a:pt x="1485" y="0"/>
                  </a:lnTo>
                  <a:lnTo>
                    <a:pt x="1487" y="0"/>
                  </a:lnTo>
                  <a:lnTo>
                    <a:pt x="1487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91" name="Freeform 107"/>
            <p:cNvSpPr>
              <a:spLocks/>
            </p:cNvSpPr>
            <p:nvPr/>
          </p:nvSpPr>
          <p:spPr bwMode="auto">
            <a:xfrm>
              <a:off x="1349376" y="2084388"/>
              <a:ext cx="6840538" cy="3317875"/>
            </a:xfrm>
            <a:custGeom>
              <a:avLst/>
              <a:gdLst>
                <a:gd name="T0" fmla="*/ 8 w 1487"/>
                <a:gd name="T1" fmla="*/ 710 h 721"/>
                <a:gd name="T2" fmla="*/ 27 w 1487"/>
                <a:gd name="T3" fmla="*/ 689 h 721"/>
                <a:gd name="T4" fmla="*/ 48 w 1487"/>
                <a:gd name="T5" fmla="*/ 668 h 721"/>
                <a:gd name="T6" fmla="*/ 54 w 1487"/>
                <a:gd name="T7" fmla="*/ 637 h 721"/>
                <a:gd name="T8" fmla="*/ 71 w 1487"/>
                <a:gd name="T9" fmla="*/ 605 h 721"/>
                <a:gd name="T10" fmla="*/ 77 w 1487"/>
                <a:gd name="T11" fmla="*/ 584 h 721"/>
                <a:gd name="T12" fmla="*/ 98 w 1487"/>
                <a:gd name="T13" fmla="*/ 563 h 721"/>
                <a:gd name="T14" fmla="*/ 114 w 1487"/>
                <a:gd name="T15" fmla="*/ 532 h 721"/>
                <a:gd name="T16" fmla="*/ 133 w 1487"/>
                <a:gd name="T17" fmla="*/ 521 h 721"/>
                <a:gd name="T18" fmla="*/ 146 w 1487"/>
                <a:gd name="T19" fmla="*/ 489 h 721"/>
                <a:gd name="T20" fmla="*/ 158 w 1487"/>
                <a:gd name="T21" fmla="*/ 468 h 721"/>
                <a:gd name="T22" fmla="*/ 173 w 1487"/>
                <a:gd name="T23" fmla="*/ 447 h 721"/>
                <a:gd name="T24" fmla="*/ 177 w 1487"/>
                <a:gd name="T25" fmla="*/ 426 h 721"/>
                <a:gd name="T26" fmla="*/ 185 w 1487"/>
                <a:gd name="T27" fmla="*/ 405 h 721"/>
                <a:gd name="T28" fmla="*/ 206 w 1487"/>
                <a:gd name="T29" fmla="*/ 384 h 721"/>
                <a:gd name="T30" fmla="*/ 248 w 1487"/>
                <a:gd name="T31" fmla="*/ 384 h 721"/>
                <a:gd name="T32" fmla="*/ 263 w 1487"/>
                <a:gd name="T33" fmla="*/ 363 h 721"/>
                <a:gd name="T34" fmla="*/ 325 w 1487"/>
                <a:gd name="T35" fmla="*/ 341 h 721"/>
                <a:gd name="T36" fmla="*/ 354 w 1487"/>
                <a:gd name="T37" fmla="*/ 320 h 721"/>
                <a:gd name="T38" fmla="*/ 421 w 1487"/>
                <a:gd name="T39" fmla="*/ 299 h 721"/>
                <a:gd name="T40" fmla="*/ 440 w 1487"/>
                <a:gd name="T41" fmla="*/ 278 h 721"/>
                <a:gd name="T42" fmla="*/ 457 w 1487"/>
                <a:gd name="T43" fmla="*/ 267 h 721"/>
                <a:gd name="T44" fmla="*/ 484 w 1487"/>
                <a:gd name="T45" fmla="*/ 246 h 721"/>
                <a:gd name="T46" fmla="*/ 507 w 1487"/>
                <a:gd name="T47" fmla="*/ 225 h 721"/>
                <a:gd name="T48" fmla="*/ 527 w 1487"/>
                <a:gd name="T49" fmla="*/ 203 h 721"/>
                <a:gd name="T50" fmla="*/ 540 w 1487"/>
                <a:gd name="T51" fmla="*/ 193 h 721"/>
                <a:gd name="T52" fmla="*/ 563 w 1487"/>
                <a:gd name="T53" fmla="*/ 171 h 721"/>
                <a:gd name="T54" fmla="*/ 592 w 1487"/>
                <a:gd name="T55" fmla="*/ 150 h 721"/>
                <a:gd name="T56" fmla="*/ 636 w 1487"/>
                <a:gd name="T57" fmla="*/ 129 h 721"/>
                <a:gd name="T58" fmla="*/ 705 w 1487"/>
                <a:gd name="T59" fmla="*/ 86 h 721"/>
                <a:gd name="T60" fmla="*/ 936 w 1487"/>
                <a:gd name="T61" fmla="*/ 75 h 721"/>
                <a:gd name="T62" fmla="*/ 1024 w 1487"/>
                <a:gd name="T63" fmla="*/ 64 h 721"/>
                <a:gd name="T64" fmla="*/ 1088 w 1487"/>
                <a:gd name="T65" fmla="*/ 43 h 721"/>
                <a:gd name="T66" fmla="*/ 1193 w 1487"/>
                <a:gd name="T67" fmla="*/ 21 h 721"/>
                <a:gd name="T68" fmla="*/ 1334 w 1487"/>
                <a:gd name="T69" fmla="*/ 0 h 721"/>
                <a:gd name="T70" fmla="*/ 1397 w 1487"/>
                <a:gd name="T71" fmla="*/ 0 h 721"/>
                <a:gd name="T72" fmla="*/ 1424 w 1487"/>
                <a:gd name="T73" fmla="*/ 0 h 721"/>
                <a:gd name="T74" fmla="*/ 1433 w 1487"/>
                <a:gd name="T75" fmla="*/ 0 h 721"/>
                <a:gd name="T76" fmla="*/ 1439 w 1487"/>
                <a:gd name="T77" fmla="*/ 0 h 721"/>
                <a:gd name="T78" fmla="*/ 1443 w 1487"/>
                <a:gd name="T79" fmla="*/ 0 h 721"/>
                <a:gd name="T80" fmla="*/ 1447 w 1487"/>
                <a:gd name="T81" fmla="*/ 0 h 721"/>
                <a:gd name="T82" fmla="*/ 1458 w 1487"/>
                <a:gd name="T83" fmla="*/ 0 h 721"/>
                <a:gd name="T84" fmla="*/ 1462 w 1487"/>
                <a:gd name="T85" fmla="*/ 0 h 721"/>
                <a:gd name="T86" fmla="*/ 1466 w 1487"/>
                <a:gd name="T87" fmla="*/ 0 h 721"/>
                <a:gd name="T88" fmla="*/ 1470 w 1487"/>
                <a:gd name="T89" fmla="*/ 0 h 721"/>
                <a:gd name="T90" fmla="*/ 1474 w 1487"/>
                <a:gd name="T91" fmla="*/ 0 h 721"/>
                <a:gd name="T92" fmla="*/ 1480 w 1487"/>
                <a:gd name="T93" fmla="*/ 0 h 721"/>
                <a:gd name="T94" fmla="*/ 1485 w 1487"/>
                <a:gd name="T95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87" h="721">
                  <a:moveTo>
                    <a:pt x="0" y="721"/>
                  </a:moveTo>
                  <a:lnTo>
                    <a:pt x="4" y="721"/>
                  </a:lnTo>
                  <a:lnTo>
                    <a:pt x="4" y="710"/>
                  </a:lnTo>
                  <a:lnTo>
                    <a:pt x="8" y="710"/>
                  </a:lnTo>
                  <a:lnTo>
                    <a:pt x="8" y="700"/>
                  </a:lnTo>
                  <a:lnTo>
                    <a:pt x="10" y="700"/>
                  </a:lnTo>
                  <a:lnTo>
                    <a:pt x="10" y="689"/>
                  </a:lnTo>
                  <a:lnTo>
                    <a:pt x="27" y="689"/>
                  </a:lnTo>
                  <a:lnTo>
                    <a:pt x="27" y="679"/>
                  </a:lnTo>
                  <a:lnTo>
                    <a:pt x="31" y="679"/>
                  </a:lnTo>
                  <a:lnTo>
                    <a:pt x="31" y="668"/>
                  </a:lnTo>
                  <a:lnTo>
                    <a:pt x="48" y="668"/>
                  </a:lnTo>
                  <a:lnTo>
                    <a:pt x="48" y="658"/>
                  </a:lnTo>
                  <a:lnTo>
                    <a:pt x="52" y="658"/>
                  </a:lnTo>
                  <a:lnTo>
                    <a:pt x="52" y="637"/>
                  </a:lnTo>
                  <a:lnTo>
                    <a:pt x="54" y="637"/>
                  </a:lnTo>
                  <a:lnTo>
                    <a:pt x="54" y="626"/>
                  </a:lnTo>
                  <a:lnTo>
                    <a:pt x="58" y="626"/>
                  </a:lnTo>
                  <a:lnTo>
                    <a:pt x="58" y="605"/>
                  </a:lnTo>
                  <a:lnTo>
                    <a:pt x="71" y="605"/>
                  </a:lnTo>
                  <a:lnTo>
                    <a:pt x="71" y="595"/>
                  </a:lnTo>
                  <a:lnTo>
                    <a:pt x="73" y="595"/>
                  </a:lnTo>
                  <a:lnTo>
                    <a:pt x="73" y="584"/>
                  </a:lnTo>
                  <a:lnTo>
                    <a:pt x="77" y="584"/>
                  </a:lnTo>
                  <a:lnTo>
                    <a:pt x="77" y="574"/>
                  </a:lnTo>
                  <a:lnTo>
                    <a:pt x="87" y="574"/>
                  </a:lnTo>
                  <a:lnTo>
                    <a:pt x="87" y="563"/>
                  </a:lnTo>
                  <a:lnTo>
                    <a:pt x="98" y="563"/>
                  </a:lnTo>
                  <a:lnTo>
                    <a:pt x="98" y="553"/>
                  </a:lnTo>
                  <a:lnTo>
                    <a:pt x="100" y="553"/>
                  </a:lnTo>
                  <a:lnTo>
                    <a:pt x="100" y="532"/>
                  </a:lnTo>
                  <a:lnTo>
                    <a:pt x="114" y="532"/>
                  </a:lnTo>
                  <a:lnTo>
                    <a:pt x="114" y="532"/>
                  </a:lnTo>
                  <a:lnTo>
                    <a:pt x="117" y="532"/>
                  </a:lnTo>
                  <a:lnTo>
                    <a:pt x="117" y="521"/>
                  </a:lnTo>
                  <a:lnTo>
                    <a:pt x="133" y="521"/>
                  </a:lnTo>
                  <a:lnTo>
                    <a:pt x="133" y="510"/>
                  </a:lnTo>
                  <a:lnTo>
                    <a:pt x="142" y="510"/>
                  </a:lnTo>
                  <a:lnTo>
                    <a:pt x="142" y="489"/>
                  </a:lnTo>
                  <a:lnTo>
                    <a:pt x="146" y="489"/>
                  </a:lnTo>
                  <a:lnTo>
                    <a:pt x="146" y="479"/>
                  </a:lnTo>
                  <a:lnTo>
                    <a:pt x="152" y="479"/>
                  </a:lnTo>
                  <a:lnTo>
                    <a:pt x="152" y="468"/>
                  </a:lnTo>
                  <a:lnTo>
                    <a:pt x="158" y="468"/>
                  </a:lnTo>
                  <a:lnTo>
                    <a:pt x="158" y="458"/>
                  </a:lnTo>
                  <a:lnTo>
                    <a:pt x="167" y="458"/>
                  </a:lnTo>
                  <a:lnTo>
                    <a:pt x="167" y="447"/>
                  </a:lnTo>
                  <a:lnTo>
                    <a:pt x="173" y="447"/>
                  </a:lnTo>
                  <a:lnTo>
                    <a:pt x="173" y="437"/>
                  </a:lnTo>
                  <a:lnTo>
                    <a:pt x="175" y="437"/>
                  </a:lnTo>
                  <a:lnTo>
                    <a:pt x="175" y="426"/>
                  </a:lnTo>
                  <a:lnTo>
                    <a:pt x="177" y="426"/>
                  </a:lnTo>
                  <a:lnTo>
                    <a:pt x="177" y="416"/>
                  </a:lnTo>
                  <a:lnTo>
                    <a:pt x="181" y="416"/>
                  </a:lnTo>
                  <a:lnTo>
                    <a:pt x="181" y="405"/>
                  </a:lnTo>
                  <a:lnTo>
                    <a:pt x="185" y="405"/>
                  </a:lnTo>
                  <a:lnTo>
                    <a:pt x="185" y="394"/>
                  </a:lnTo>
                  <a:lnTo>
                    <a:pt x="196" y="394"/>
                  </a:lnTo>
                  <a:lnTo>
                    <a:pt x="196" y="384"/>
                  </a:lnTo>
                  <a:lnTo>
                    <a:pt x="206" y="384"/>
                  </a:lnTo>
                  <a:lnTo>
                    <a:pt x="206" y="384"/>
                  </a:lnTo>
                  <a:lnTo>
                    <a:pt x="223" y="384"/>
                  </a:lnTo>
                  <a:lnTo>
                    <a:pt x="223" y="384"/>
                  </a:lnTo>
                  <a:lnTo>
                    <a:pt x="248" y="384"/>
                  </a:lnTo>
                  <a:lnTo>
                    <a:pt x="248" y="373"/>
                  </a:lnTo>
                  <a:lnTo>
                    <a:pt x="260" y="373"/>
                  </a:lnTo>
                  <a:lnTo>
                    <a:pt x="260" y="363"/>
                  </a:lnTo>
                  <a:lnTo>
                    <a:pt x="263" y="363"/>
                  </a:lnTo>
                  <a:lnTo>
                    <a:pt x="263" y="352"/>
                  </a:lnTo>
                  <a:lnTo>
                    <a:pt x="311" y="352"/>
                  </a:lnTo>
                  <a:lnTo>
                    <a:pt x="311" y="341"/>
                  </a:lnTo>
                  <a:lnTo>
                    <a:pt x="325" y="341"/>
                  </a:lnTo>
                  <a:lnTo>
                    <a:pt x="325" y="331"/>
                  </a:lnTo>
                  <a:lnTo>
                    <a:pt x="338" y="331"/>
                  </a:lnTo>
                  <a:lnTo>
                    <a:pt x="338" y="320"/>
                  </a:lnTo>
                  <a:lnTo>
                    <a:pt x="354" y="320"/>
                  </a:lnTo>
                  <a:lnTo>
                    <a:pt x="354" y="310"/>
                  </a:lnTo>
                  <a:lnTo>
                    <a:pt x="409" y="310"/>
                  </a:lnTo>
                  <a:lnTo>
                    <a:pt x="409" y="299"/>
                  </a:lnTo>
                  <a:lnTo>
                    <a:pt x="421" y="299"/>
                  </a:lnTo>
                  <a:lnTo>
                    <a:pt x="421" y="288"/>
                  </a:lnTo>
                  <a:lnTo>
                    <a:pt x="423" y="288"/>
                  </a:lnTo>
                  <a:lnTo>
                    <a:pt x="423" y="278"/>
                  </a:lnTo>
                  <a:lnTo>
                    <a:pt x="440" y="278"/>
                  </a:lnTo>
                  <a:lnTo>
                    <a:pt x="440" y="267"/>
                  </a:lnTo>
                  <a:lnTo>
                    <a:pt x="452" y="267"/>
                  </a:lnTo>
                  <a:lnTo>
                    <a:pt x="452" y="267"/>
                  </a:lnTo>
                  <a:lnTo>
                    <a:pt x="457" y="267"/>
                  </a:lnTo>
                  <a:lnTo>
                    <a:pt x="457" y="257"/>
                  </a:lnTo>
                  <a:lnTo>
                    <a:pt x="473" y="257"/>
                  </a:lnTo>
                  <a:lnTo>
                    <a:pt x="473" y="246"/>
                  </a:lnTo>
                  <a:lnTo>
                    <a:pt x="484" y="246"/>
                  </a:lnTo>
                  <a:lnTo>
                    <a:pt x="484" y="235"/>
                  </a:lnTo>
                  <a:lnTo>
                    <a:pt x="494" y="235"/>
                  </a:lnTo>
                  <a:lnTo>
                    <a:pt x="494" y="225"/>
                  </a:lnTo>
                  <a:lnTo>
                    <a:pt x="507" y="225"/>
                  </a:lnTo>
                  <a:lnTo>
                    <a:pt x="507" y="214"/>
                  </a:lnTo>
                  <a:lnTo>
                    <a:pt x="511" y="214"/>
                  </a:lnTo>
                  <a:lnTo>
                    <a:pt x="511" y="203"/>
                  </a:lnTo>
                  <a:lnTo>
                    <a:pt x="527" y="203"/>
                  </a:lnTo>
                  <a:lnTo>
                    <a:pt x="527" y="203"/>
                  </a:lnTo>
                  <a:lnTo>
                    <a:pt x="538" y="203"/>
                  </a:lnTo>
                  <a:lnTo>
                    <a:pt x="538" y="193"/>
                  </a:lnTo>
                  <a:lnTo>
                    <a:pt x="540" y="193"/>
                  </a:lnTo>
                  <a:lnTo>
                    <a:pt x="540" y="182"/>
                  </a:lnTo>
                  <a:lnTo>
                    <a:pt x="546" y="182"/>
                  </a:lnTo>
                  <a:lnTo>
                    <a:pt x="546" y="171"/>
                  </a:lnTo>
                  <a:lnTo>
                    <a:pt x="563" y="171"/>
                  </a:lnTo>
                  <a:lnTo>
                    <a:pt x="563" y="161"/>
                  </a:lnTo>
                  <a:lnTo>
                    <a:pt x="573" y="161"/>
                  </a:lnTo>
                  <a:lnTo>
                    <a:pt x="573" y="150"/>
                  </a:lnTo>
                  <a:lnTo>
                    <a:pt x="592" y="150"/>
                  </a:lnTo>
                  <a:lnTo>
                    <a:pt x="592" y="139"/>
                  </a:lnTo>
                  <a:lnTo>
                    <a:pt x="621" y="139"/>
                  </a:lnTo>
                  <a:lnTo>
                    <a:pt x="621" y="129"/>
                  </a:lnTo>
                  <a:lnTo>
                    <a:pt x="636" y="129"/>
                  </a:lnTo>
                  <a:lnTo>
                    <a:pt x="636" y="97"/>
                  </a:lnTo>
                  <a:lnTo>
                    <a:pt x="696" y="97"/>
                  </a:lnTo>
                  <a:lnTo>
                    <a:pt x="696" y="86"/>
                  </a:lnTo>
                  <a:lnTo>
                    <a:pt x="705" y="86"/>
                  </a:lnTo>
                  <a:lnTo>
                    <a:pt x="705" y="75"/>
                  </a:lnTo>
                  <a:lnTo>
                    <a:pt x="826" y="75"/>
                  </a:lnTo>
                  <a:lnTo>
                    <a:pt x="826" y="75"/>
                  </a:lnTo>
                  <a:lnTo>
                    <a:pt x="936" y="75"/>
                  </a:lnTo>
                  <a:lnTo>
                    <a:pt x="936" y="75"/>
                  </a:lnTo>
                  <a:lnTo>
                    <a:pt x="965" y="75"/>
                  </a:lnTo>
                  <a:lnTo>
                    <a:pt x="965" y="64"/>
                  </a:lnTo>
                  <a:lnTo>
                    <a:pt x="1024" y="64"/>
                  </a:lnTo>
                  <a:lnTo>
                    <a:pt x="1024" y="54"/>
                  </a:lnTo>
                  <a:lnTo>
                    <a:pt x="1055" y="54"/>
                  </a:lnTo>
                  <a:lnTo>
                    <a:pt x="1055" y="43"/>
                  </a:lnTo>
                  <a:lnTo>
                    <a:pt x="1088" y="43"/>
                  </a:lnTo>
                  <a:lnTo>
                    <a:pt x="1088" y="32"/>
                  </a:lnTo>
                  <a:lnTo>
                    <a:pt x="1126" y="32"/>
                  </a:lnTo>
                  <a:lnTo>
                    <a:pt x="1126" y="21"/>
                  </a:lnTo>
                  <a:lnTo>
                    <a:pt x="1193" y="21"/>
                  </a:lnTo>
                  <a:lnTo>
                    <a:pt x="1193" y="11"/>
                  </a:lnTo>
                  <a:lnTo>
                    <a:pt x="1312" y="11"/>
                  </a:lnTo>
                  <a:lnTo>
                    <a:pt x="1312" y="0"/>
                  </a:lnTo>
                  <a:lnTo>
                    <a:pt x="1334" y="0"/>
                  </a:lnTo>
                  <a:lnTo>
                    <a:pt x="1334" y="0"/>
                  </a:lnTo>
                  <a:lnTo>
                    <a:pt x="1382" y="0"/>
                  </a:lnTo>
                  <a:lnTo>
                    <a:pt x="1382" y="0"/>
                  </a:lnTo>
                  <a:lnTo>
                    <a:pt x="1397" y="0"/>
                  </a:lnTo>
                  <a:lnTo>
                    <a:pt x="1397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4" y="0"/>
                  </a:lnTo>
                  <a:lnTo>
                    <a:pt x="1424" y="0"/>
                  </a:lnTo>
                  <a:lnTo>
                    <a:pt x="1430" y="0"/>
                  </a:lnTo>
                  <a:lnTo>
                    <a:pt x="1430" y="0"/>
                  </a:lnTo>
                  <a:lnTo>
                    <a:pt x="1433" y="0"/>
                  </a:lnTo>
                  <a:lnTo>
                    <a:pt x="1433" y="0"/>
                  </a:lnTo>
                  <a:lnTo>
                    <a:pt x="1437" y="0"/>
                  </a:lnTo>
                  <a:lnTo>
                    <a:pt x="1437" y="0"/>
                  </a:lnTo>
                  <a:lnTo>
                    <a:pt x="1439" y="0"/>
                  </a:lnTo>
                  <a:lnTo>
                    <a:pt x="1439" y="0"/>
                  </a:lnTo>
                  <a:lnTo>
                    <a:pt x="1441" y="0"/>
                  </a:lnTo>
                  <a:lnTo>
                    <a:pt x="1441" y="0"/>
                  </a:lnTo>
                  <a:lnTo>
                    <a:pt x="1443" y="0"/>
                  </a:lnTo>
                  <a:lnTo>
                    <a:pt x="1443" y="0"/>
                  </a:lnTo>
                  <a:lnTo>
                    <a:pt x="1445" y="0"/>
                  </a:lnTo>
                  <a:lnTo>
                    <a:pt x="1445" y="0"/>
                  </a:lnTo>
                  <a:lnTo>
                    <a:pt x="1447" y="0"/>
                  </a:lnTo>
                  <a:lnTo>
                    <a:pt x="1447" y="0"/>
                  </a:lnTo>
                  <a:lnTo>
                    <a:pt x="1453" y="0"/>
                  </a:lnTo>
                  <a:lnTo>
                    <a:pt x="1453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460" y="0"/>
                  </a:lnTo>
                  <a:lnTo>
                    <a:pt x="1460" y="0"/>
                  </a:lnTo>
                  <a:lnTo>
                    <a:pt x="1462" y="0"/>
                  </a:lnTo>
                  <a:lnTo>
                    <a:pt x="1462" y="0"/>
                  </a:lnTo>
                  <a:lnTo>
                    <a:pt x="1464" y="0"/>
                  </a:lnTo>
                  <a:lnTo>
                    <a:pt x="1464" y="0"/>
                  </a:lnTo>
                  <a:lnTo>
                    <a:pt x="1466" y="0"/>
                  </a:lnTo>
                  <a:lnTo>
                    <a:pt x="1466" y="0"/>
                  </a:lnTo>
                  <a:lnTo>
                    <a:pt x="1468" y="0"/>
                  </a:lnTo>
                  <a:lnTo>
                    <a:pt x="1468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2" y="0"/>
                  </a:lnTo>
                  <a:lnTo>
                    <a:pt x="1472" y="0"/>
                  </a:lnTo>
                  <a:lnTo>
                    <a:pt x="1474" y="0"/>
                  </a:lnTo>
                  <a:lnTo>
                    <a:pt x="1474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80" y="0"/>
                  </a:lnTo>
                  <a:lnTo>
                    <a:pt x="1480" y="0"/>
                  </a:lnTo>
                  <a:lnTo>
                    <a:pt x="1483" y="0"/>
                  </a:lnTo>
                  <a:lnTo>
                    <a:pt x="1483" y="0"/>
                  </a:lnTo>
                  <a:lnTo>
                    <a:pt x="1485" y="0"/>
                  </a:lnTo>
                  <a:lnTo>
                    <a:pt x="1485" y="0"/>
                  </a:lnTo>
                  <a:lnTo>
                    <a:pt x="1487" y="0"/>
                  </a:lnTo>
                  <a:lnTo>
                    <a:pt x="1487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92" name="Line 108"/>
            <p:cNvSpPr>
              <a:spLocks noChangeShapeType="1"/>
            </p:cNvSpPr>
            <p:nvPr/>
          </p:nvSpPr>
          <p:spPr bwMode="auto">
            <a:xfrm flipV="1">
              <a:off x="1160463" y="1058863"/>
              <a:ext cx="0" cy="4462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93" name="Line 109"/>
            <p:cNvSpPr>
              <a:spLocks noChangeShapeType="1"/>
            </p:cNvSpPr>
            <p:nvPr/>
          </p:nvSpPr>
          <p:spPr bwMode="auto">
            <a:xfrm flipH="1">
              <a:off x="1082676" y="5402263"/>
              <a:ext cx="77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94" name="Rectangle 110"/>
            <p:cNvSpPr>
              <a:spLocks noChangeArrowheads="1"/>
            </p:cNvSpPr>
            <p:nvPr/>
          </p:nvSpPr>
          <p:spPr bwMode="auto">
            <a:xfrm>
              <a:off x="939801" y="5300663"/>
              <a:ext cx="1984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Line 111"/>
            <p:cNvSpPr>
              <a:spLocks noChangeShapeType="1"/>
            </p:cNvSpPr>
            <p:nvPr/>
          </p:nvSpPr>
          <p:spPr bwMode="auto">
            <a:xfrm flipH="1">
              <a:off x="1082676" y="4348163"/>
              <a:ext cx="77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96" name="Rectangle 112"/>
            <p:cNvSpPr>
              <a:spLocks noChangeArrowheads="1"/>
            </p:cNvSpPr>
            <p:nvPr/>
          </p:nvSpPr>
          <p:spPr bwMode="auto">
            <a:xfrm>
              <a:off x="939801" y="4246563"/>
              <a:ext cx="1984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Line 113"/>
            <p:cNvSpPr>
              <a:spLocks noChangeShapeType="1"/>
            </p:cNvSpPr>
            <p:nvPr/>
          </p:nvSpPr>
          <p:spPr bwMode="auto">
            <a:xfrm flipH="1">
              <a:off x="1082676" y="3289301"/>
              <a:ext cx="77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98" name="Rectangle 114"/>
            <p:cNvSpPr>
              <a:spLocks noChangeArrowheads="1"/>
            </p:cNvSpPr>
            <p:nvPr/>
          </p:nvSpPr>
          <p:spPr bwMode="auto">
            <a:xfrm>
              <a:off x="835026" y="3192463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Line 115"/>
            <p:cNvSpPr>
              <a:spLocks noChangeShapeType="1"/>
            </p:cNvSpPr>
            <p:nvPr/>
          </p:nvSpPr>
          <p:spPr bwMode="auto">
            <a:xfrm flipH="1">
              <a:off x="1082676" y="2236788"/>
              <a:ext cx="77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00" name="Rectangle 116"/>
            <p:cNvSpPr>
              <a:spLocks noChangeArrowheads="1"/>
            </p:cNvSpPr>
            <p:nvPr/>
          </p:nvSpPr>
          <p:spPr bwMode="auto">
            <a:xfrm>
              <a:off x="835026" y="2135188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Line 117"/>
            <p:cNvSpPr>
              <a:spLocks noChangeShapeType="1"/>
            </p:cNvSpPr>
            <p:nvPr/>
          </p:nvSpPr>
          <p:spPr bwMode="auto">
            <a:xfrm flipH="1">
              <a:off x="1082676" y="1177926"/>
              <a:ext cx="77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02" name="Rectangle 118"/>
            <p:cNvSpPr>
              <a:spLocks noChangeArrowheads="1"/>
            </p:cNvSpPr>
            <p:nvPr/>
          </p:nvSpPr>
          <p:spPr bwMode="auto">
            <a:xfrm>
              <a:off x="835026" y="1081088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3" name="Rectangle 119"/>
            <p:cNvSpPr>
              <a:spLocks noChangeArrowheads="1"/>
            </p:cNvSpPr>
            <p:nvPr/>
          </p:nvSpPr>
          <p:spPr bwMode="auto">
            <a:xfrm rot="16200000">
              <a:off x="-530225" y="3048001"/>
              <a:ext cx="23780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Cumulative incidence (%)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Line 120"/>
            <p:cNvSpPr>
              <a:spLocks noChangeShapeType="1"/>
            </p:cNvSpPr>
            <p:nvPr/>
          </p:nvSpPr>
          <p:spPr bwMode="auto">
            <a:xfrm>
              <a:off x="1160463" y="5521326"/>
              <a:ext cx="7245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05" name="Line 121"/>
            <p:cNvSpPr>
              <a:spLocks noChangeShapeType="1"/>
            </p:cNvSpPr>
            <p:nvPr/>
          </p:nvSpPr>
          <p:spPr bwMode="auto">
            <a:xfrm>
              <a:off x="1281113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06" name="Rectangle 122"/>
            <p:cNvSpPr>
              <a:spLocks noChangeArrowheads="1"/>
            </p:cNvSpPr>
            <p:nvPr/>
          </p:nvSpPr>
          <p:spPr bwMode="auto">
            <a:xfrm>
              <a:off x="1230313" y="5635626"/>
              <a:ext cx="1984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Line 123"/>
            <p:cNvSpPr>
              <a:spLocks noChangeShapeType="1"/>
            </p:cNvSpPr>
            <p:nvPr/>
          </p:nvSpPr>
          <p:spPr bwMode="auto">
            <a:xfrm>
              <a:off x="1865313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08" name="Rectangle 124"/>
            <p:cNvSpPr>
              <a:spLocks noChangeArrowheads="1"/>
            </p:cNvSpPr>
            <p:nvPr/>
          </p:nvSpPr>
          <p:spPr bwMode="auto">
            <a:xfrm>
              <a:off x="1814513" y="5635626"/>
              <a:ext cx="1984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9" name="Line 125"/>
            <p:cNvSpPr>
              <a:spLocks noChangeShapeType="1"/>
            </p:cNvSpPr>
            <p:nvPr/>
          </p:nvSpPr>
          <p:spPr bwMode="auto">
            <a:xfrm>
              <a:off x="2454276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10" name="Rectangle 126"/>
            <p:cNvSpPr>
              <a:spLocks noChangeArrowheads="1"/>
            </p:cNvSpPr>
            <p:nvPr/>
          </p:nvSpPr>
          <p:spPr bwMode="auto">
            <a:xfrm>
              <a:off x="2403476" y="5635626"/>
              <a:ext cx="1984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1" name="Line 127"/>
            <p:cNvSpPr>
              <a:spLocks noChangeShapeType="1"/>
            </p:cNvSpPr>
            <p:nvPr/>
          </p:nvSpPr>
          <p:spPr bwMode="auto">
            <a:xfrm>
              <a:off x="3038476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12" name="Rectangle 128"/>
            <p:cNvSpPr>
              <a:spLocks noChangeArrowheads="1"/>
            </p:cNvSpPr>
            <p:nvPr/>
          </p:nvSpPr>
          <p:spPr bwMode="auto">
            <a:xfrm>
              <a:off x="2987676" y="5635626"/>
              <a:ext cx="1984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3" name="Line 129"/>
            <p:cNvSpPr>
              <a:spLocks noChangeShapeType="1"/>
            </p:cNvSpPr>
            <p:nvPr/>
          </p:nvSpPr>
          <p:spPr bwMode="auto">
            <a:xfrm>
              <a:off x="3622676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14" name="Rectangle 130"/>
            <p:cNvSpPr>
              <a:spLocks noChangeArrowheads="1"/>
            </p:cNvSpPr>
            <p:nvPr/>
          </p:nvSpPr>
          <p:spPr bwMode="auto">
            <a:xfrm>
              <a:off x="3571876" y="5635626"/>
              <a:ext cx="1984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5" name="Line 131"/>
            <p:cNvSpPr>
              <a:spLocks noChangeShapeType="1"/>
            </p:cNvSpPr>
            <p:nvPr/>
          </p:nvSpPr>
          <p:spPr bwMode="auto">
            <a:xfrm>
              <a:off x="4206876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16" name="Rectangle 132"/>
            <p:cNvSpPr>
              <a:spLocks noChangeArrowheads="1"/>
            </p:cNvSpPr>
            <p:nvPr/>
          </p:nvSpPr>
          <p:spPr bwMode="auto">
            <a:xfrm>
              <a:off x="4100513" y="5635626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7" name="Line 133"/>
            <p:cNvSpPr>
              <a:spLocks noChangeShapeType="1"/>
            </p:cNvSpPr>
            <p:nvPr/>
          </p:nvSpPr>
          <p:spPr bwMode="auto">
            <a:xfrm>
              <a:off x="4795838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18" name="Rectangle 134"/>
            <p:cNvSpPr>
              <a:spLocks noChangeArrowheads="1"/>
            </p:cNvSpPr>
            <p:nvPr/>
          </p:nvSpPr>
          <p:spPr bwMode="auto">
            <a:xfrm>
              <a:off x="4689476" y="5635626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9" name="Line 135"/>
            <p:cNvSpPr>
              <a:spLocks noChangeShapeType="1"/>
            </p:cNvSpPr>
            <p:nvPr/>
          </p:nvSpPr>
          <p:spPr bwMode="auto">
            <a:xfrm>
              <a:off x="5380038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20" name="Rectangle 136"/>
            <p:cNvSpPr>
              <a:spLocks noChangeArrowheads="1"/>
            </p:cNvSpPr>
            <p:nvPr/>
          </p:nvSpPr>
          <p:spPr bwMode="auto">
            <a:xfrm>
              <a:off x="5273676" y="5635626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1" name="Line 137"/>
            <p:cNvSpPr>
              <a:spLocks noChangeShapeType="1"/>
            </p:cNvSpPr>
            <p:nvPr/>
          </p:nvSpPr>
          <p:spPr bwMode="auto">
            <a:xfrm>
              <a:off x="5964238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22" name="Rectangle 138"/>
            <p:cNvSpPr>
              <a:spLocks noChangeArrowheads="1"/>
            </p:cNvSpPr>
            <p:nvPr/>
          </p:nvSpPr>
          <p:spPr bwMode="auto">
            <a:xfrm>
              <a:off x="5857876" y="5635626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3" name="Line 139"/>
            <p:cNvSpPr>
              <a:spLocks noChangeShapeType="1"/>
            </p:cNvSpPr>
            <p:nvPr/>
          </p:nvSpPr>
          <p:spPr bwMode="auto">
            <a:xfrm>
              <a:off x="6548438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24" name="Rectangle 140"/>
            <p:cNvSpPr>
              <a:spLocks noChangeArrowheads="1"/>
            </p:cNvSpPr>
            <p:nvPr/>
          </p:nvSpPr>
          <p:spPr bwMode="auto">
            <a:xfrm>
              <a:off x="6442076" y="5635626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18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5" name="Line 141"/>
            <p:cNvSpPr>
              <a:spLocks noChangeShapeType="1"/>
            </p:cNvSpPr>
            <p:nvPr/>
          </p:nvSpPr>
          <p:spPr bwMode="auto">
            <a:xfrm>
              <a:off x="7132638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26" name="Rectangle 142"/>
            <p:cNvSpPr>
              <a:spLocks noChangeArrowheads="1"/>
            </p:cNvSpPr>
            <p:nvPr/>
          </p:nvSpPr>
          <p:spPr bwMode="auto">
            <a:xfrm>
              <a:off x="7026276" y="5635626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7" name="Line 143"/>
            <p:cNvSpPr>
              <a:spLocks noChangeShapeType="1"/>
            </p:cNvSpPr>
            <p:nvPr/>
          </p:nvSpPr>
          <p:spPr bwMode="auto">
            <a:xfrm>
              <a:off x="7721601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28" name="Rectangle 144"/>
            <p:cNvSpPr>
              <a:spLocks noChangeArrowheads="1"/>
            </p:cNvSpPr>
            <p:nvPr/>
          </p:nvSpPr>
          <p:spPr bwMode="auto">
            <a:xfrm>
              <a:off x="7615238" y="5635626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9" name="Line 145"/>
            <p:cNvSpPr>
              <a:spLocks noChangeShapeType="1"/>
            </p:cNvSpPr>
            <p:nvPr/>
          </p:nvSpPr>
          <p:spPr bwMode="auto">
            <a:xfrm>
              <a:off x="8286751" y="5521326"/>
              <a:ext cx="0" cy="77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30" name="Rectangle 146"/>
            <p:cNvSpPr>
              <a:spLocks noChangeArrowheads="1"/>
            </p:cNvSpPr>
            <p:nvPr/>
          </p:nvSpPr>
          <p:spPr bwMode="auto">
            <a:xfrm>
              <a:off x="8180388" y="5635626"/>
              <a:ext cx="307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1" name="Rectangle 147"/>
            <p:cNvSpPr>
              <a:spLocks noChangeArrowheads="1"/>
            </p:cNvSpPr>
            <p:nvPr/>
          </p:nvSpPr>
          <p:spPr bwMode="auto">
            <a:xfrm>
              <a:off x="3613151" y="5935663"/>
              <a:ext cx="25257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Months after randomisation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2" name="Rectangle 148"/>
            <p:cNvSpPr>
              <a:spLocks noChangeArrowheads="1"/>
            </p:cNvSpPr>
            <p:nvPr/>
          </p:nvSpPr>
          <p:spPr bwMode="auto">
            <a:xfrm>
              <a:off x="6303963" y="1068388"/>
              <a:ext cx="111125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3" name="Rectangle 149"/>
            <p:cNvSpPr>
              <a:spLocks noChangeArrowheads="1"/>
            </p:cNvSpPr>
            <p:nvPr/>
          </p:nvSpPr>
          <p:spPr bwMode="auto">
            <a:xfrm>
              <a:off x="6303963" y="1223963"/>
              <a:ext cx="111125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5" name="Rectangle 151"/>
            <p:cNvSpPr>
              <a:spLocks noChangeArrowheads="1"/>
            </p:cNvSpPr>
            <p:nvPr/>
          </p:nvSpPr>
          <p:spPr bwMode="auto">
            <a:xfrm>
              <a:off x="6303963" y="1527176"/>
              <a:ext cx="111125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7" name="Rectangle 153"/>
            <p:cNvSpPr>
              <a:spLocks noChangeArrowheads="1"/>
            </p:cNvSpPr>
            <p:nvPr/>
          </p:nvSpPr>
          <p:spPr bwMode="auto">
            <a:xfrm>
              <a:off x="6303963" y="1836738"/>
              <a:ext cx="111125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9" name="Rectangle 155"/>
            <p:cNvSpPr>
              <a:spLocks noChangeArrowheads="1"/>
            </p:cNvSpPr>
            <p:nvPr/>
          </p:nvSpPr>
          <p:spPr bwMode="auto">
            <a:xfrm>
              <a:off x="6303963" y="2144713"/>
              <a:ext cx="111125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386149" y="1335583"/>
            <a:ext cx="2173174" cy="2166710"/>
            <a:chOff x="1346314" y="1065213"/>
            <a:chExt cx="2173174" cy="2166710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633538" y="1065213"/>
              <a:ext cx="1885950" cy="18827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685925" y="2579688"/>
              <a:ext cx="1781175" cy="317500"/>
            </a:xfrm>
            <a:custGeom>
              <a:avLst/>
              <a:gdLst>
                <a:gd name="T0" fmla="*/ 0 w 917"/>
                <a:gd name="T1" fmla="*/ 164 h 164"/>
                <a:gd name="T2" fmla="*/ 0 w 917"/>
                <a:gd name="T3" fmla="*/ 164 h 164"/>
                <a:gd name="T4" fmla="*/ 0 w 917"/>
                <a:gd name="T5" fmla="*/ 0 h 164"/>
                <a:gd name="T6" fmla="*/ 131 w 917"/>
                <a:gd name="T7" fmla="*/ 0 h 164"/>
                <a:gd name="T8" fmla="*/ 131 w 917"/>
                <a:gd name="T9" fmla="*/ 0 h 164"/>
                <a:gd name="T10" fmla="*/ 524 w 917"/>
                <a:gd name="T11" fmla="*/ 0 h 164"/>
                <a:gd name="T12" fmla="*/ 524 w 917"/>
                <a:gd name="T13" fmla="*/ 0 h 164"/>
                <a:gd name="T14" fmla="*/ 917 w 917"/>
                <a:gd name="T15" fmla="*/ 0 h 164"/>
                <a:gd name="T16" fmla="*/ 917 w 917"/>
                <a:gd name="T1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7" h="164">
                  <a:moveTo>
                    <a:pt x="0" y="164"/>
                  </a:moveTo>
                  <a:lnTo>
                    <a:pt x="0" y="164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524" y="0"/>
                  </a:lnTo>
                  <a:lnTo>
                    <a:pt x="524" y="0"/>
                  </a:lnTo>
                  <a:lnTo>
                    <a:pt x="917" y="0"/>
                  </a:lnTo>
                  <a:lnTo>
                    <a:pt x="917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685925" y="2249488"/>
              <a:ext cx="1781175" cy="647700"/>
            </a:xfrm>
            <a:custGeom>
              <a:avLst/>
              <a:gdLst>
                <a:gd name="T0" fmla="*/ 0 w 917"/>
                <a:gd name="T1" fmla="*/ 334 h 334"/>
                <a:gd name="T2" fmla="*/ 0 w 917"/>
                <a:gd name="T3" fmla="*/ 334 h 334"/>
                <a:gd name="T4" fmla="*/ 0 w 917"/>
                <a:gd name="T5" fmla="*/ 251 h 334"/>
                <a:gd name="T6" fmla="*/ 262 w 917"/>
                <a:gd name="T7" fmla="*/ 251 h 334"/>
                <a:gd name="T8" fmla="*/ 262 w 917"/>
                <a:gd name="T9" fmla="*/ 167 h 334"/>
                <a:gd name="T10" fmla="*/ 655 w 917"/>
                <a:gd name="T11" fmla="*/ 167 h 334"/>
                <a:gd name="T12" fmla="*/ 655 w 917"/>
                <a:gd name="T13" fmla="*/ 84 h 334"/>
                <a:gd name="T14" fmla="*/ 786 w 917"/>
                <a:gd name="T15" fmla="*/ 84 h 334"/>
                <a:gd name="T16" fmla="*/ 786 w 917"/>
                <a:gd name="T17" fmla="*/ 0 h 334"/>
                <a:gd name="T18" fmla="*/ 917 w 917"/>
                <a:gd name="T19" fmla="*/ 0 h 334"/>
                <a:gd name="T20" fmla="*/ 917 w 917"/>
                <a:gd name="T21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7" h="334">
                  <a:moveTo>
                    <a:pt x="0" y="334"/>
                  </a:moveTo>
                  <a:lnTo>
                    <a:pt x="0" y="334"/>
                  </a:lnTo>
                  <a:lnTo>
                    <a:pt x="0" y="251"/>
                  </a:lnTo>
                  <a:lnTo>
                    <a:pt x="262" y="251"/>
                  </a:lnTo>
                  <a:lnTo>
                    <a:pt x="262" y="167"/>
                  </a:lnTo>
                  <a:lnTo>
                    <a:pt x="655" y="167"/>
                  </a:lnTo>
                  <a:lnTo>
                    <a:pt x="655" y="84"/>
                  </a:lnTo>
                  <a:lnTo>
                    <a:pt x="786" y="84"/>
                  </a:lnTo>
                  <a:lnTo>
                    <a:pt x="786" y="0"/>
                  </a:lnTo>
                  <a:lnTo>
                    <a:pt x="917" y="0"/>
                  </a:lnTo>
                  <a:lnTo>
                    <a:pt x="917" y="0"/>
                  </a:lnTo>
                </a:path>
              </a:pathLst>
            </a:custGeom>
            <a:noFill/>
            <a:ln w="79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1633538" y="1065213"/>
              <a:ext cx="0" cy="18827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01788" y="2897188"/>
              <a:ext cx="317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1539875" y="2855913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01788" y="2540001"/>
              <a:ext cx="317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516063" y="2500313"/>
              <a:ext cx="7534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.5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1601788" y="2184401"/>
              <a:ext cx="317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539875" y="2143126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 flipH="1">
              <a:off x="1601788" y="1827213"/>
              <a:ext cx="317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71613" y="1787526"/>
              <a:ext cx="12503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1.5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>
              <a:off x="1601788" y="1473201"/>
              <a:ext cx="317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1539875" y="1430338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1601788" y="1114426"/>
              <a:ext cx="317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71613" y="1074738"/>
              <a:ext cx="12503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2.5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 rot="16200000">
              <a:off x="892023" y="1882889"/>
              <a:ext cx="101630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Cumulative incidence (%)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1633538" y="2947988"/>
              <a:ext cx="18859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1685925" y="2947988"/>
              <a:ext cx="0" cy="33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1663700" y="299720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1939925" y="2947988"/>
              <a:ext cx="0" cy="33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1919288" y="299720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>
              <a:off x="2193925" y="2947988"/>
              <a:ext cx="0" cy="33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173288" y="299720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>
              <a:off x="2449513" y="2947988"/>
              <a:ext cx="0" cy="33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2427288" y="299720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Line 35"/>
            <p:cNvSpPr>
              <a:spLocks noChangeShapeType="1"/>
            </p:cNvSpPr>
            <p:nvPr/>
          </p:nvSpPr>
          <p:spPr bwMode="auto">
            <a:xfrm>
              <a:off x="2703513" y="2947988"/>
              <a:ext cx="0" cy="33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25" name="Rectangle 36"/>
            <p:cNvSpPr>
              <a:spLocks noChangeArrowheads="1"/>
            </p:cNvSpPr>
            <p:nvPr/>
          </p:nvSpPr>
          <p:spPr bwMode="auto">
            <a:xfrm>
              <a:off x="2682875" y="299720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6" name="Line 37"/>
            <p:cNvSpPr>
              <a:spLocks noChangeShapeType="1"/>
            </p:cNvSpPr>
            <p:nvPr/>
          </p:nvSpPr>
          <p:spPr bwMode="auto">
            <a:xfrm>
              <a:off x="2957513" y="2947988"/>
              <a:ext cx="0" cy="33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2936875" y="299720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8" name="Line 39"/>
            <p:cNvSpPr>
              <a:spLocks noChangeShapeType="1"/>
            </p:cNvSpPr>
            <p:nvPr/>
          </p:nvSpPr>
          <p:spPr bwMode="auto">
            <a:xfrm>
              <a:off x="3213100" y="2947988"/>
              <a:ext cx="0" cy="33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29" name="Rectangle 40"/>
            <p:cNvSpPr>
              <a:spLocks noChangeArrowheads="1"/>
            </p:cNvSpPr>
            <p:nvPr/>
          </p:nvSpPr>
          <p:spPr bwMode="auto">
            <a:xfrm>
              <a:off x="3190875" y="299720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Line 41"/>
            <p:cNvSpPr>
              <a:spLocks noChangeShapeType="1"/>
            </p:cNvSpPr>
            <p:nvPr/>
          </p:nvSpPr>
          <p:spPr bwMode="auto">
            <a:xfrm>
              <a:off x="3467100" y="2947988"/>
              <a:ext cx="0" cy="333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sz="700"/>
            </a:p>
          </p:txBody>
        </p:sp>
        <p:sp>
          <p:nvSpPr>
            <p:cNvPr id="231" name="Rectangle 42"/>
            <p:cNvSpPr>
              <a:spLocks noChangeArrowheads="1"/>
            </p:cNvSpPr>
            <p:nvPr/>
          </p:nvSpPr>
          <p:spPr bwMode="auto">
            <a:xfrm>
              <a:off x="3444875" y="299720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Rectangle 43"/>
            <p:cNvSpPr>
              <a:spLocks noChangeArrowheads="1"/>
            </p:cNvSpPr>
            <p:nvPr/>
          </p:nvSpPr>
          <p:spPr bwMode="auto">
            <a:xfrm>
              <a:off x="2122488" y="3124201"/>
              <a:ext cx="99867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Days after randomisation</a:t>
              </a:r>
              <a:endParaRPr kumimoji="0" lang="de-DE" altLang="de-DE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123728" y="1534972"/>
            <a:ext cx="6192688" cy="397249"/>
            <a:chOff x="2555726" y="835266"/>
            <a:chExt cx="6192688" cy="397249"/>
          </a:xfrm>
        </p:grpSpPr>
        <p:grpSp>
          <p:nvGrpSpPr>
            <p:cNvPr id="159" name="Group 158"/>
            <p:cNvGrpSpPr/>
            <p:nvPr/>
          </p:nvGrpSpPr>
          <p:grpSpPr>
            <a:xfrm>
              <a:off x="3995886" y="837584"/>
              <a:ext cx="4752528" cy="394931"/>
              <a:chOff x="6164358" y="1782048"/>
              <a:chExt cx="1511514" cy="394931"/>
            </a:xfrm>
          </p:grpSpPr>
          <p:sp>
            <p:nvSpPr>
              <p:cNvPr id="161" name="Rectangle 152"/>
              <p:cNvSpPr>
                <a:spLocks noChangeArrowheads="1"/>
              </p:cNvSpPr>
              <p:nvPr/>
            </p:nvSpPr>
            <p:spPr bwMode="auto">
              <a:xfrm>
                <a:off x="6164358" y="1782048"/>
                <a:ext cx="941226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0-7days:           HR 0.49 (95%CI 0.09-2.70) </a:t>
                </a:r>
                <a:endParaRPr kumimoji="0" lang="de-DE" alt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154"/>
              <p:cNvSpPr>
                <a:spLocks noChangeArrowheads="1"/>
              </p:cNvSpPr>
              <p:nvPr/>
            </p:nvSpPr>
            <p:spPr bwMode="auto">
              <a:xfrm>
                <a:off x="6164358" y="1992313"/>
                <a:ext cx="946771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 days-2years: HR 0.21 (95%CI 0.12-0.37) </a:t>
                </a:r>
                <a:endParaRPr kumimoji="0" lang="de-DE" alt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156"/>
              <p:cNvSpPr>
                <a:spLocks noChangeArrowheads="1"/>
              </p:cNvSpPr>
              <p:nvPr/>
            </p:nvSpPr>
            <p:spPr bwMode="auto">
              <a:xfrm>
                <a:off x="7156032" y="1788830"/>
                <a:ext cx="51984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P </a:t>
                </a:r>
                <a:r>
                  <a:rPr kumimoji="0" lang="de-DE" altLang="de-DE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for</a:t>
                </a: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r>
                  <a:rPr kumimoji="0" lang="de-DE" altLang="de-DE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interaction</a:t>
                </a:r>
                <a:r>
                  <a:rPr lang="de-DE" altLang="de-DE" sz="1200" b="1" dirty="0">
                    <a:solidFill>
                      <a:srgbClr val="000000"/>
                    </a:solidFill>
                  </a:rPr>
                  <a:t>=</a:t>
                </a: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0.34</a:t>
                </a:r>
                <a:endParaRPr kumimoji="0" lang="de-DE" alt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60" name="Rectangle 154"/>
            <p:cNvSpPr>
              <a:spLocks noChangeArrowheads="1"/>
            </p:cNvSpPr>
            <p:nvPr/>
          </p:nvSpPr>
          <p:spPr bwMode="auto">
            <a:xfrm>
              <a:off x="2555726" y="835266"/>
              <a:ext cx="104746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PCI+MT </a:t>
              </a:r>
              <a:r>
                <a:rPr kumimoji="0" lang="de-DE" altLang="de-DE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vs</a:t>
              </a: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MT </a:t>
              </a:r>
              <a:endParaRPr kumimoji="0" lang="de-DE" alt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4" name="Rectangle 163"/>
          <p:cNvSpPr/>
          <p:nvPr/>
        </p:nvSpPr>
        <p:spPr>
          <a:xfrm>
            <a:off x="1087695" y="5183135"/>
            <a:ext cx="591840" cy="74322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65" name="Straight Arrow Connector 164"/>
          <p:cNvCxnSpPr>
            <a:stCxn id="164" idx="0"/>
          </p:cNvCxnSpPr>
          <p:nvPr/>
        </p:nvCxnSpPr>
        <p:spPr>
          <a:xfrm flipV="1">
            <a:off x="1383615" y="3568632"/>
            <a:ext cx="555396" cy="1614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4" name="Group 173"/>
          <p:cNvGrpSpPr/>
          <p:nvPr/>
        </p:nvGrpSpPr>
        <p:grpSpPr>
          <a:xfrm>
            <a:off x="6502805" y="2901980"/>
            <a:ext cx="1709738" cy="640556"/>
            <a:chOff x="5967155" y="2745701"/>
            <a:chExt cx="1709738" cy="640556"/>
          </a:xfrm>
        </p:grpSpPr>
        <p:cxnSp>
          <p:nvCxnSpPr>
            <p:cNvPr id="175" name="Straight Connector 174"/>
            <p:cNvCxnSpPr/>
            <p:nvPr/>
          </p:nvCxnSpPr>
          <p:spPr>
            <a:xfrm>
              <a:off x="6169569" y="2966724"/>
              <a:ext cx="540000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6171290" y="3163639"/>
              <a:ext cx="5400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Rectangle 156"/>
            <p:cNvSpPr>
              <a:spLocks noChangeArrowheads="1"/>
            </p:cNvSpPr>
            <p:nvPr/>
          </p:nvSpPr>
          <p:spPr bwMode="auto">
            <a:xfrm>
              <a:off x="6876256" y="2884706"/>
              <a:ext cx="766932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PCI+MT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156"/>
            <p:cNvSpPr>
              <a:spLocks noChangeArrowheads="1"/>
            </p:cNvSpPr>
            <p:nvPr/>
          </p:nvSpPr>
          <p:spPr bwMode="auto">
            <a:xfrm>
              <a:off x="6876256" y="3091631"/>
              <a:ext cx="766932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MT </a:t>
              </a:r>
              <a:r>
                <a:rPr kumimoji="0" lang="de-DE" altLang="de-DE" sz="105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alone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967155" y="2745701"/>
              <a:ext cx="1709738" cy="640556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66" name="TextBox 1"/>
          <p:cNvSpPr txBox="1"/>
          <p:nvPr/>
        </p:nvSpPr>
        <p:spPr>
          <a:xfrm>
            <a:off x="404572" y="44624"/>
            <a:ext cx="84524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Landmark Analysis for Urgent </a:t>
            </a:r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Revascularization</a:t>
            </a:r>
            <a:endParaRPr lang="en-GB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9875" y="1234901"/>
            <a:ext cx="8362950" cy="5578475"/>
            <a:chOff x="269875" y="728663"/>
            <a:chExt cx="8362950" cy="5578475"/>
          </a:xfrm>
        </p:grpSpPr>
        <p:sp>
          <p:nvSpPr>
            <p:cNvPr id="3" name="AutoShape 43"/>
            <p:cNvSpPr>
              <a:spLocks noChangeAspect="1" noChangeArrowheads="1" noTextEdit="1"/>
            </p:cNvSpPr>
            <p:nvPr/>
          </p:nvSpPr>
          <p:spPr bwMode="auto">
            <a:xfrm>
              <a:off x="274638" y="733426"/>
              <a:ext cx="8353425" cy="556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" name="Rectangle 45"/>
            <p:cNvSpPr>
              <a:spLocks noChangeArrowheads="1"/>
            </p:cNvSpPr>
            <p:nvPr/>
          </p:nvSpPr>
          <p:spPr bwMode="auto">
            <a:xfrm>
              <a:off x="269875" y="728663"/>
              <a:ext cx="8362950" cy="5578475"/>
            </a:xfrm>
            <a:prstGeom prst="rect">
              <a:avLst/>
            </a:prstGeom>
            <a:solidFill>
              <a:srgbClr val="EA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" name="Rectangle 46"/>
            <p:cNvSpPr>
              <a:spLocks noChangeArrowheads="1"/>
            </p:cNvSpPr>
            <p:nvPr/>
          </p:nvSpPr>
          <p:spPr bwMode="auto">
            <a:xfrm>
              <a:off x="274638" y="738188"/>
              <a:ext cx="8348663" cy="5564188"/>
            </a:xfrm>
            <a:prstGeom prst="rect">
              <a:avLst/>
            </a:prstGeom>
            <a:solidFill>
              <a:srgbClr val="FFFFFF"/>
            </a:solidFill>
            <a:ln w="46038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" name="Rectangle 47"/>
            <p:cNvSpPr>
              <a:spLocks noChangeArrowheads="1"/>
            </p:cNvSpPr>
            <p:nvPr/>
          </p:nvSpPr>
          <p:spPr bwMode="auto">
            <a:xfrm>
              <a:off x="1119188" y="933451"/>
              <a:ext cx="7308850" cy="4500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" name="Line 48"/>
            <p:cNvSpPr>
              <a:spLocks noChangeShapeType="1"/>
            </p:cNvSpPr>
            <p:nvPr/>
          </p:nvSpPr>
          <p:spPr bwMode="auto">
            <a:xfrm flipV="1">
              <a:off x="1309688" y="5392738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" name="Line 49"/>
            <p:cNvSpPr>
              <a:spLocks noChangeShapeType="1"/>
            </p:cNvSpPr>
            <p:nvPr/>
          </p:nvSpPr>
          <p:spPr bwMode="auto">
            <a:xfrm flipV="1">
              <a:off x="1309688" y="5308601"/>
              <a:ext cx="0" cy="428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" name="Line 50"/>
            <p:cNvSpPr>
              <a:spLocks noChangeShapeType="1"/>
            </p:cNvSpPr>
            <p:nvPr/>
          </p:nvSpPr>
          <p:spPr bwMode="auto">
            <a:xfrm flipV="1">
              <a:off x="1309688" y="5226051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" name="Line 51"/>
            <p:cNvSpPr>
              <a:spLocks noChangeShapeType="1"/>
            </p:cNvSpPr>
            <p:nvPr/>
          </p:nvSpPr>
          <p:spPr bwMode="auto">
            <a:xfrm flipV="1">
              <a:off x="1309688" y="514191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" name="Line 52"/>
            <p:cNvSpPr>
              <a:spLocks noChangeShapeType="1"/>
            </p:cNvSpPr>
            <p:nvPr/>
          </p:nvSpPr>
          <p:spPr bwMode="auto">
            <a:xfrm flipV="1">
              <a:off x="1309688" y="505936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" name="Line 53"/>
            <p:cNvSpPr>
              <a:spLocks noChangeShapeType="1"/>
            </p:cNvSpPr>
            <p:nvPr/>
          </p:nvSpPr>
          <p:spPr bwMode="auto">
            <a:xfrm flipV="1">
              <a:off x="1309688" y="4975226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" name="Line 54"/>
            <p:cNvSpPr>
              <a:spLocks noChangeShapeType="1"/>
            </p:cNvSpPr>
            <p:nvPr/>
          </p:nvSpPr>
          <p:spPr bwMode="auto">
            <a:xfrm flipV="1">
              <a:off x="1309688" y="4891088"/>
              <a:ext cx="0" cy="428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" name="Line 55"/>
            <p:cNvSpPr>
              <a:spLocks noChangeShapeType="1"/>
            </p:cNvSpPr>
            <p:nvPr/>
          </p:nvSpPr>
          <p:spPr bwMode="auto">
            <a:xfrm flipV="1">
              <a:off x="1309688" y="4808538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" name="Line 56"/>
            <p:cNvSpPr>
              <a:spLocks noChangeShapeType="1"/>
            </p:cNvSpPr>
            <p:nvPr/>
          </p:nvSpPr>
          <p:spPr bwMode="auto">
            <a:xfrm flipV="1">
              <a:off x="1309688" y="4724401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6" name="Line 57"/>
            <p:cNvSpPr>
              <a:spLocks noChangeShapeType="1"/>
            </p:cNvSpPr>
            <p:nvPr/>
          </p:nvSpPr>
          <p:spPr bwMode="auto">
            <a:xfrm flipV="1">
              <a:off x="1309688" y="4640263"/>
              <a:ext cx="0" cy="428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7" name="Line 58"/>
            <p:cNvSpPr>
              <a:spLocks noChangeShapeType="1"/>
            </p:cNvSpPr>
            <p:nvPr/>
          </p:nvSpPr>
          <p:spPr bwMode="auto">
            <a:xfrm flipV="1">
              <a:off x="1309688" y="455771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8" name="Line 59"/>
            <p:cNvSpPr>
              <a:spLocks noChangeShapeType="1"/>
            </p:cNvSpPr>
            <p:nvPr/>
          </p:nvSpPr>
          <p:spPr bwMode="auto">
            <a:xfrm flipV="1">
              <a:off x="1309688" y="44735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9" name="Line 60"/>
            <p:cNvSpPr>
              <a:spLocks noChangeShapeType="1"/>
            </p:cNvSpPr>
            <p:nvPr/>
          </p:nvSpPr>
          <p:spPr bwMode="auto">
            <a:xfrm flipV="1">
              <a:off x="1309688" y="43910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" name="Line 61"/>
            <p:cNvSpPr>
              <a:spLocks noChangeShapeType="1"/>
            </p:cNvSpPr>
            <p:nvPr/>
          </p:nvSpPr>
          <p:spPr bwMode="auto">
            <a:xfrm flipV="1">
              <a:off x="1309688" y="43068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" name="Line 62"/>
            <p:cNvSpPr>
              <a:spLocks noChangeShapeType="1"/>
            </p:cNvSpPr>
            <p:nvPr/>
          </p:nvSpPr>
          <p:spPr bwMode="auto">
            <a:xfrm flipV="1">
              <a:off x="1309688" y="4222751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2" name="Line 63"/>
            <p:cNvSpPr>
              <a:spLocks noChangeShapeType="1"/>
            </p:cNvSpPr>
            <p:nvPr/>
          </p:nvSpPr>
          <p:spPr bwMode="auto">
            <a:xfrm flipV="1">
              <a:off x="1309688" y="414020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3" name="Line 64"/>
            <p:cNvSpPr>
              <a:spLocks noChangeShapeType="1"/>
            </p:cNvSpPr>
            <p:nvPr/>
          </p:nvSpPr>
          <p:spPr bwMode="auto">
            <a:xfrm flipV="1">
              <a:off x="1309688" y="405606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" name="Line 65"/>
            <p:cNvSpPr>
              <a:spLocks noChangeShapeType="1"/>
            </p:cNvSpPr>
            <p:nvPr/>
          </p:nvSpPr>
          <p:spPr bwMode="auto">
            <a:xfrm flipV="1">
              <a:off x="1309688" y="3971926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" name="Line 66"/>
            <p:cNvSpPr>
              <a:spLocks noChangeShapeType="1"/>
            </p:cNvSpPr>
            <p:nvPr/>
          </p:nvSpPr>
          <p:spPr bwMode="auto">
            <a:xfrm flipV="1">
              <a:off x="1309688" y="38893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6" name="Line 67"/>
            <p:cNvSpPr>
              <a:spLocks noChangeShapeType="1"/>
            </p:cNvSpPr>
            <p:nvPr/>
          </p:nvSpPr>
          <p:spPr bwMode="auto">
            <a:xfrm flipV="1">
              <a:off x="1309688" y="38052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7" name="Line 68"/>
            <p:cNvSpPr>
              <a:spLocks noChangeShapeType="1"/>
            </p:cNvSpPr>
            <p:nvPr/>
          </p:nvSpPr>
          <p:spPr bwMode="auto">
            <a:xfrm flipV="1">
              <a:off x="1309688" y="37226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8" name="Line 69"/>
            <p:cNvSpPr>
              <a:spLocks noChangeShapeType="1"/>
            </p:cNvSpPr>
            <p:nvPr/>
          </p:nvSpPr>
          <p:spPr bwMode="auto">
            <a:xfrm flipV="1">
              <a:off x="1309688" y="36385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9" name="Line 70"/>
            <p:cNvSpPr>
              <a:spLocks noChangeShapeType="1"/>
            </p:cNvSpPr>
            <p:nvPr/>
          </p:nvSpPr>
          <p:spPr bwMode="auto">
            <a:xfrm flipV="1">
              <a:off x="1309688" y="3554413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0" name="Line 71"/>
            <p:cNvSpPr>
              <a:spLocks noChangeShapeType="1"/>
            </p:cNvSpPr>
            <p:nvPr/>
          </p:nvSpPr>
          <p:spPr bwMode="auto">
            <a:xfrm flipV="1">
              <a:off x="1309688" y="347186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1" name="Line 72"/>
            <p:cNvSpPr>
              <a:spLocks noChangeShapeType="1"/>
            </p:cNvSpPr>
            <p:nvPr/>
          </p:nvSpPr>
          <p:spPr bwMode="auto">
            <a:xfrm flipV="1">
              <a:off x="1309688" y="33877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2" name="Line 73"/>
            <p:cNvSpPr>
              <a:spLocks noChangeShapeType="1"/>
            </p:cNvSpPr>
            <p:nvPr/>
          </p:nvSpPr>
          <p:spPr bwMode="auto">
            <a:xfrm flipV="1">
              <a:off x="1309688" y="33051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3" name="Line 74"/>
            <p:cNvSpPr>
              <a:spLocks noChangeShapeType="1"/>
            </p:cNvSpPr>
            <p:nvPr/>
          </p:nvSpPr>
          <p:spPr bwMode="auto">
            <a:xfrm flipV="1">
              <a:off x="1309688" y="32210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4" name="Line 75"/>
            <p:cNvSpPr>
              <a:spLocks noChangeShapeType="1"/>
            </p:cNvSpPr>
            <p:nvPr/>
          </p:nvSpPr>
          <p:spPr bwMode="auto">
            <a:xfrm flipV="1">
              <a:off x="1309688" y="3136901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5" name="Line 76"/>
            <p:cNvSpPr>
              <a:spLocks noChangeShapeType="1"/>
            </p:cNvSpPr>
            <p:nvPr/>
          </p:nvSpPr>
          <p:spPr bwMode="auto">
            <a:xfrm flipV="1">
              <a:off x="1309688" y="30543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6" name="Line 77"/>
            <p:cNvSpPr>
              <a:spLocks noChangeShapeType="1"/>
            </p:cNvSpPr>
            <p:nvPr/>
          </p:nvSpPr>
          <p:spPr bwMode="auto">
            <a:xfrm flipV="1">
              <a:off x="1309688" y="297021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7" name="Line 78"/>
            <p:cNvSpPr>
              <a:spLocks noChangeShapeType="1"/>
            </p:cNvSpPr>
            <p:nvPr/>
          </p:nvSpPr>
          <p:spPr bwMode="auto">
            <a:xfrm flipV="1">
              <a:off x="1309688" y="2886076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8" name="Line 79"/>
            <p:cNvSpPr>
              <a:spLocks noChangeShapeType="1"/>
            </p:cNvSpPr>
            <p:nvPr/>
          </p:nvSpPr>
          <p:spPr bwMode="auto">
            <a:xfrm flipV="1">
              <a:off x="1309688" y="28035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9" name="Line 80"/>
            <p:cNvSpPr>
              <a:spLocks noChangeShapeType="1"/>
            </p:cNvSpPr>
            <p:nvPr/>
          </p:nvSpPr>
          <p:spPr bwMode="auto">
            <a:xfrm flipV="1">
              <a:off x="1309688" y="27193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0" name="Line 81"/>
            <p:cNvSpPr>
              <a:spLocks noChangeShapeType="1"/>
            </p:cNvSpPr>
            <p:nvPr/>
          </p:nvSpPr>
          <p:spPr bwMode="auto">
            <a:xfrm flipV="1">
              <a:off x="1309688" y="26368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" name="Line 82"/>
            <p:cNvSpPr>
              <a:spLocks noChangeShapeType="1"/>
            </p:cNvSpPr>
            <p:nvPr/>
          </p:nvSpPr>
          <p:spPr bwMode="auto">
            <a:xfrm flipV="1">
              <a:off x="1309688" y="255270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2" name="Line 83"/>
            <p:cNvSpPr>
              <a:spLocks noChangeShapeType="1"/>
            </p:cNvSpPr>
            <p:nvPr/>
          </p:nvSpPr>
          <p:spPr bwMode="auto">
            <a:xfrm flipV="1">
              <a:off x="1309688" y="2468563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3" name="Line 84"/>
            <p:cNvSpPr>
              <a:spLocks noChangeShapeType="1"/>
            </p:cNvSpPr>
            <p:nvPr/>
          </p:nvSpPr>
          <p:spPr bwMode="auto">
            <a:xfrm flipV="1">
              <a:off x="1309688" y="238601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4" name="Line 85"/>
            <p:cNvSpPr>
              <a:spLocks noChangeShapeType="1"/>
            </p:cNvSpPr>
            <p:nvPr/>
          </p:nvSpPr>
          <p:spPr bwMode="auto">
            <a:xfrm flipV="1">
              <a:off x="1309688" y="23018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5" name="Line 86"/>
            <p:cNvSpPr>
              <a:spLocks noChangeShapeType="1"/>
            </p:cNvSpPr>
            <p:nvPr/>
          </p:nvSpPr>
          <p:spPr bwMode="auto">
            <a:xfrm flipV="1">
              <a:off x="1309688" y="2217738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6" name="Line 87"/>
            <p:cNvSpPr>
              <a:spLocks noChangeShapeType="1"/>
            </p:cNvSpPr>
            <p:nvPr/>
          </p:nvSpPr>
          <p:spPr bwMode="auto">
            <a:xfrm flipV="1">
              <a:off x="1309688" y="21351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7" name="Line 88"/>
            <p:cNvSpPr>
              <a:spLocks noChangeShapeType="1"/>
            </p:cNvSpPr>
            <p:nvPr/>
          </p:nvSpPr>
          <p:spPr bwMode="auto">
            <a:xfrm flipV="1">
              <a:off x="1309688" y="20510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8" name="Line 89"/>
            <p:cNvSpPr>
              <a:spLocks noChangeShapeType="1"/>
            </p:cNvSpPr>
            <p:nvPr/>
          </p:nvSpPr>
          <p:spPr bwMode="auto">
            <a:xfrm flipV="1">
              <a:off x="1309688" y="196850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9" name="Line 90"/>
            <p:cNvSpPr>
              <a:spLocks noChangeShapeType="1"/>
            </p:cNvSpPr>
            <p:nvPr/>
          </p:nvSpPr>
          <p:spPr bwMode="auto">
            <a:xfrm flipV="1">
              <a:off x="1309688" y="188436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0" name="Line 91"/>
            <p:cNvSpPr>
              <a:spLocks noChangeShapeType="1"/>
            </p:cNvSpPr>
            <p:nvPr/>
          </p:nvSpPr>
          <p:spPr bwMode="auto">
            <a:xfrm flipV="1">
              <a:off x="1309688" y="1800226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1" name="Line 92"/>
            <p:cNvSpPr>
              <a:spLocks noChangeShapeType="1"/>
            </p:cNvSpPr>
            <p:nvPr/>
          </p:nvSpPr>
          <p:spPr bwMode="auto">
            <a:xfrm flipV="1">
              <a:off x="1309688" y="171767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2" name="Line 93"/>
            <p:cNvSpPr>
              <a:spLocks noChangeShapeType="1"/>
            </p:cNvSpPr>
            <p:nvPr/>
          </p:nvSpPr>
          <p:spPr bwMode="auto">
            <a:xfrm flipV="1">
              <a:off x="1309688" y="163353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3" name="Line 94"/>
            <p:cNvSpPr>
              <a:spLocks noChangeShapeType="1"/>
            </p:cNvSpPr>
            <p:nvPr/>
          </p:nvSpPr>
          <p:spPr bwMode="auto">
            <a:xfrm flipV="1">
              <a:off x="1309688" y="1550988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4" name="Line 95"/>
            <p:cNvSpPr>
              <a:spLocks noChangeShapeType="1"/>
            </p:cNvSpPr>
            <p:nvPr/>
          </p:nvSpPr>
          <p:spPr bwMode="auto">
            <a:xfrm flipV="1">
              <a:off x="1309688" y="1466851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5" name="Line 96"/>
            <p:cNvSpPr>
              <a:spLocks noChangeShapeType="1"/>
            </p:cNvSpPr>
            <p:nvPr/>
          </p:nvSpPr>
          <p:spPr bwMode="auto">
            <a:xfrm flipV="1">
              <a:off x="1309688" y="1382713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6" name="Line 97"/>
            <p:cNvSpPr>
              <a:spLocks noChangeShapeType="1"/>
            </p:cNvSpPr>
            <p:nvPr/>
          </p:nvSpPr>
          <p:spPr bwMode="auto">
            <a:xfrm flipV="1">
              <a:off x="1309688" y="1300163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7" name="Line 98"/>
            <p:cNvSpPr>
              <a:spLocks noChangeShapeType="1"/>
            </p:cNvSpPr>
            <p:nvPr/>
          </p:nvSpPr>
          <p:spPr bwMode="auto">
            <a:xfrm flipV="1">
              <a:off x="1309688" y="1216026"/>
              <a:ext cx="0" cy="46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8" name="Line 99"/>
            <p:cNvSpPr>
              <a:spLocks noChangeShapeType="1"/>
            </p:cNvSpPr>
            <p:nvPr/>
          </p:nvSpPr>
          <p:spPr bwMode="auto">
            <a:xfrm flipV="1">
              <a:off x="1309688" y="1131888"/>
              <a:ext cx="0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9" name="Line 100"/>
            <p:cNvSpPr>
              <a:spLocks noChangeShapeType="1"/>
            </p:cNvSpPr>
            <p:nvPr/>
          </p:nvSpPr>
          <p:spPr bwMode="auto">
            <a:xfrm flipV="1">
              <a:off x="1309688" y="1054101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0" name="Line 101"/>
            <p:cNvSpPr>
              <a:spLocks noChangeShapeType="1"/>
            </p:cNvSpPr>
            <p:nvPr/>
          </p:nvSpPr>
          <p:spPr bwMode="auto">
            <a:xfrm flipV="1">
              <a:off x="1309688" y="969963"/>
              <a:ext cx="0" cy="41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1" name="Freeform 102"/>
            <p:cNvSpPr>
              <a:spLocks/>
            </p:cNvSpPr>
            <p:nvPr/>
          </p:nvSpPr>
          <p:spPr bwMode="auto">
            <a:xfrm>
              <a:off x="1239838" y="4886326"/>
              <a:ext cx="36513" cy="427038"/>
            </a:xfrm>
            <a:custGeom>
              <a:avLst/>
              <a:gdLst>
                <a:gd name="T0" fmla="*/ 0 w 8"/>
                <a:gd name="T1" fmla="*/ 92 h 92"/>
                <a:gd name="T2" fmla="*/ 0 w 8"/>
                <a:gd name="T3" fmla="*/ 92 h 92"/>
                <a:gd name="T4" fmla="*/ 0 w 8"/>
                <a:gd name="T5" fmla="*/ 30 h 92"/>
                <a:gd name="T6" fmla="*/ 2 w 8"/>
                <a:gd name="T7" fmla="*/ 30 h 92"/>
                <a:gd name="T8" fmla="*/ 2 w 8"/>
                <a:gd name="T9" fmla="*/ 30 h 92"/>
                <a:gd name="T10" fmla="*/ 6 w 8"/>
                <a:gd name="T11" fmla="*/ 30 h 92"/>
                <a:gd name="T12" fmla="*/ 6 w 8"/>
                <a:gd name="T13" fmla="*/ 20 h 92"/>
                <a:gd name="T14" fmla="*/ 8 w 8"/>
                <a:gd name="T15" fmla="*/ 20 h 92"/>
                <a:gd name="T16" fmla="*/ 8 w 8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92">
                  <a:moveTo>
                    <a:pt x="0" y="92"/>
                  </a:moveTo>
                  <a:lnTo>
                    <a:pt x="0" y="92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6" y="30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2" name="Freeform 103"/>
            <p:cNvSpPr>
              <a:spLocks/>
            </p:cNvSpPr>
            <p:nvPr/>
          </p:nvSpPr>
          <p:spPr bwMode="auto">
            <a:xfrm>
              <a:off x="1239838" y="5267326"/>
              <a:ext cx="0" cy="46038"/>
            </a:xfrm>
            <a:custGeom>
              <a:avLst/>
              <a:gdLst>
                <a:gd name="T0" fmla="*/ 10 h 10"/>
                <a:gd name="T1" fmla="*/ 10 h 10"/>
                <a:gd name="T2" fmla="*/ 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10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3" name="Freeform 104"/>
            <p:cNvSpPr>
              <a:spLocks/>
            </p:cNvSpPr>
            <p:nvPr/>
          </p:nvSpPr>
          <p:spPr bwMode="auto">
            <a:xfrm>
              <a:off x="1309688" y="4330701"/>
              <a:ext cx="6900863" cy="982663"/>
            </a:xfrm>
            <a:custGeom>
              <a:avLst/>
              <a:gdLst>
                <a:gd name="T0" fmla="*/ 37 w 1487"/>
                <a:gd name="T1" fmla="*/ 212 h 212"/>
                <a:gd name="T2" fmla="*/ 144 w 1487"/>
                <a:gd name="T3" fmla="*/ 201 h 212"/>
                <a:gd name="T4" fmla="*/ 173 w 1487"/>
                <a:gd name="T5" fmla="*/ 191 h 212"/>
                <a:gd name="T6" fmla="*/ 185 w 1487"/>
                <a:gd name="T7" fmla="*/ 180 h 212"/>
                <a:gd name="T8" fmla="*/ 221 w 1487"/>
                <a:gd name="T9" fmla="*/ 170 h 212"/>
                <a:gd name="T10" fmla="*/ 265 w 1487"/>
                <a:gd name="T11" fmla="*/ 170 h 212"/>
                <a:gd name="T12" fmla="*/ 298 w 1487"/>
                <a:gd name="T13" fmla="*/ 159 h 212"/>
                <a:gd name="T14" fmla="*/ 490 w 1487"/>
                <a:gd name="T15" fmla="*/ 159 h 212"/>
                <a:gd name="T16" fmla="*/ 502 w 1487"/>
                <a:gd name="T17" fmla="*/ 149 h 212"/>
                <a:gd name="T18" fmla="*/ 515 w 1487"/>
                <a:gd name="T19" fmla="*/ 138 h 212"/>
                <a:gd name="T20" fmla="*/ 588 w 1487"/>
                <a:gd name="T21" fmla="*/ 128 h 212"/>
                <a:gd name="T22" fmla="*/ 682 w 1487"/>
                <a:gd name="T23" fmla="*/ 117 h 212"/>
                <a:gd name="T24" fmla="*/ 688 w 1487"/>
                <a:gd name="T25" fmla="*/ 106 h 212"/>
                <a:gd name="T26" fmla="*/ 696 w 1487"/>
                <a:gd name="T27" fmla="*/ 106 h 212"/>
                <a:gd name="T28" fmla="*/ 709 w 1487"/>
                <a:gd name="T29" fmla="*/ 96 h 212"/>
                <a:gd name="T30" fmla="*/ 751 w 1487"/>
                <a:gd name="T31" fmla="*/ 85 h 212"/>
                <a:gd name="T32" fmla="*/ 786 w 1487"/>
                <a:gd name="T33" fmla="*/ 85 h 212"/>
                <a:gd name="T34" fmla="*/ 863 w 1487"/>
                <a:gd name="T35" fmla="*/ 75 h 212"/>
                <a:gd name="T36" fmla="*/ 957 w 1487"/>
                <a:gd name="T37" fmla="*/ 64 h 212"/>
                <a:gd name="T38" fmla="*/ 978 w 1487"/>
                <a:gd name="T39" fmla="*/ 53 h 212"/>
                <a:gd name="T40" fmla="*/ 988 w 1487"/>
                <a:gd name="T41" fmla="*/ 53 h 212"/>
                <a:gd name="T42" fmla="*/ 1013 w 1487"/>
                <a:gd name="T43" fmla="*/ 43 h 212"/>
                <a:gd name="T44" fmla="*/ 1124 w 1487"/>
                <a:gd name="T45" fmla="*/ 43 h 212"/>
                <a:gd name="T46" fmla="*/ 1138 w 1487"/>
                <a:gd name="T47" fmla="*/ 32 h 212"/>
                <a:gd name="T48" fmla="*/ 1193 w 1487"/>
                <a:gd name="T49" fmla="*/ 21 h 212"/>
                <a:gd name="T50" fmla="*/ 1293 w 1487"/>
                <a:gd name="T51" fmla="*/ 11 h 212"/>
                <a:gd name="T52" fmla="*/ 1301 w 1487"/>
                <a:gd name="T53" fmla="*/ 11 h 212"/>
                <a:gd name="T54" fmla="*/ 1385 w 1487"/>
                <a:gd name="T55" fmla="*/ 11 h 212"/>
                <a:gd name="T56" fmla="*/ 1424 w 1487"/>
                <a:gd name="T57" fmla="*/ 11 h 212"/>
                <a:gd name="T58" fmla="*/ 1426 w 1487"/>
                <a:gd name="T59" fmla="*/ 11 h 212"/>
                <a:gd name="T60" fmla="*/ 1428 w 1487"/>
                <a:gd name="T61" fmla="*/ 11 h 212"/>
                <a:gd name="T62" fmla="*/ 1430 w 1487"/>
                <a:gd name="T63" fmla="*/ 11 h 212"/>
                <a:gd name="T64" fmla="*/ 1435 w 1487"/>
                <a:gd name="T65" fmla="*/ 11 h 212"/>
                <a:gd name="T66" fmla="*/ 1437 w 1487"/>
                <a:gd name="T67" fmla="*/ 11 h 212"/>
                <a:gd name="T68" fmla="*/ 1439 w 1487"/>
                <a:gd name="T69" fmla="*/ 11 h 212"/>
                <a:gd name="T70" fmla="*/ 1443 w 1487"/>
                <a:gd name="T71" fmla="*/ 11 h 212"/>
                <a:gd name="T72" fmla="*/ 1445 w 1487"/>
                <a:gd name="T73" fmla="*/ 11 h 212"/>
                <a:gd name="T74" fmla="*/ 1447 w 1487"/>
                <a:gd name="T75" fmla="*/ 0 h 212"/>
                <a:gd name="T76" fmla="*/ 1449 w 1487"/>
                <a:gd name="T77" fmla="*/ 0 h 212"/>
                <a:gd name="T78" fmla="*/ 1451 w 1487"/>
                <a:gd name="T79" fmla="*/ 0 h 212"/>
                <a:gd name="T80" fmla="*/ 1455 w 1487"/>
                <a:gd name="T81" fmla="*/ 0 h 212"/>
                <a:gd name="T82" fmla="*/ 1458 w 1487"/>
                <a:gd name="T83" fmla="*/ 0 h 212"/>
                <a:gd name="T84" fmla="*/ 1462 w 1487"/>
                <a:gd name="T85" fmla="*/ 0 h 212"/>
                <a:gd name="T86" fmla="*/ 1464 w 1487"/>
                <a:gd name="T87" fmla="*/ 0 h 212"/>
                <a:gd name="T88" fmla="*/ 1466 w 1487"/>
                <a:gd name="T89" fmla="*/ 0 h 212"/>
                <a:gd name="T90" fmla="*/ 1468 w 1487"/>
                <a:gd name="T91" fmla="*/ 0 h 212"/>
                <a:gd name="T92" fmla="*/ 1470 w 1487"/>
                <a:gd name="T93" fmla="*/ 0 h 212"/>
                <a:gd name="T94" fmla="*/ 1472 w 1487"/>
                <a:gd name="T95" fmla="*/ 0 h 212"/>
                <a:gd name="T96" fmla="*/ 1474 w 1487"/>
                <a:gd name="T97" fmla="*/ 0 h 212"/>
                <a:gd name="T98" fmla="*/ 1476 w 1487"/>
                <a:gd name="T99" fmla="*/ 0 h 212"/>
                <a:gd name="T100" fmla="*/ 1478 w 1487"/>
                <a:gd name="T101" fmla="*/ 0 h 212"/>
                <a:gd name="T102" fmla="*/ 1483 w 1487"/>
                <a:gd name="T103" fmla="*/ 0 h 212"/>
                <a:gd name="T104" fmla="*/ 1487 w 1487"/>
                <a:gd name="T10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7" h="212">
                  <a:moveTo>
                    <a:pt x="0" y="212"/>
                  </a:moveTo>
                  <a:lnTo>
                    <a:pt x="37" y="212"/>
                  </a:lnTo>
                  <a:lnTo>
                    <a:pt x="37" y="201"/>
                  </a:lnTo>
                  <a:lnTo>
                    <a:pt x="144" y="201"/>
                  </a:lnTo>
                  <a:lnTo>
                    <a:pt x="144" y="191"/>
                  </a:lnTo>
                  <a:lnTo>
                    <a:pt x="173" y="191"/>
                  </a:lnTo>
                  <a:lnTo>
                    <a:pt x="173" y="180"/>
                  </a:lnTo>
                  <a:lnTo>
                    <a:pt x="185" y="180"/>
                  </a:lnTo>
                  <a:lnTo>
                    <a:pt x="185" y="170"/>
                  </a:lnTo>
                  <a:lnTo>
                    <a:pt x="221" y="170"/>
                  </a:lnTo>
                  <a:lnTo>
                    <a:pt x="221" y="170"/>
                  </a:lnTo>
                  <a:lnTo>
                    <a:pt x="265" y="170"/>
                  </a:lnTo>
                  <a:lnTo>
                    <a:pt x="265" y="159"/>
                  </a:lnTo>
                  <a:lnTo>
                    <a:pt x="298" y="159"/>
                  </a:lnTo>
                  <a:lnTo>
                    <a:pt x="298" y="159"/>
                  </a:lnTo>
                  <a:lnTo>
                    <a:pt x="490" y="159"/>
                  </a:lnTo>
                  <a:lnTo>
                    <a:pt x="490" y="149"/>
                  </a:lnTo>
                  <a:lnTo>
                    <a:pt x="502" y="149"/>
                  </a:lnTo>
                  <a:lnTo>
                    <a:pt x="502" y="138"/>
                  </a:lnTo>
                  <a:lnTo>
                    <a:pt x="515" y="138"/>
                  </a:lnTo>
                  <a:lnTo>
                    <a:pt x="515" y="128"/>
                  </a:lnTo>
                  <a:lnTo>
                    <a:pt x="588" y="128"/>
                  </a:lnTo>
                  <a:lnTo>
                    <a:pt x="588" y="117"/>
                  </a:lnTo>
                  <a:lnTo>
                    <a:pt x="682" y="117"/>
                  </a:lnTo>
                  <a:lnTo>
                    <a:pt x="682" y="106"/>
                  </a:lnTo>
                  <a:lnTo>
                    <a:pt x="688" y="106"/>
                  </a:lnTo>
                  <a:lnTo>
                    <a:pt x="688" y="106"/>
                  </a:lnTo>
                  <a:lnTo>
                    <a:pt x="696" y="106"/>
                  </a:lnTo>
                  <a:lnTo>
                    <a:pt x="696" y="96"/>
                  </a:lnTo>
                  <a:lnTo>
                    <a:pt x="709" y="96"/>
                  </a:lnTo>
                  <a:lnTo>
                    <a:pt x="709" y="85"/>
                  </a:lnTo>
                  <a:lnTo>
                    <a:pt x="751" y="85"/>
                  </a:lnTo>
                  <a:lnTo>
                    <a:pt x="751" y="85"/>
                  </a:lnTo>
                  <a:lnTo>
                    <a:pt x="786" y="85"/>
                  </a:lnTo>
                  <a:lnTo>
                    <a:pt x="786" y="75"/>
                  </a:lnTo>
                  <a:lnTo>
                    <a:pt x="863" y="75"/>
                  </a:lnTo>
                  <a:lnTo>
                    <a:pt x="863" y="64"/>
                  </a:lnTo>
                  <a:lnTo>
                    <a:pt x="957" y="64"/>
                  </a:lnTo>
                  <a:lnTo>
                    <a:pt x="957" y="53"/>
                  </a:lnTo>
                  <a:lnTo>
                    <a:pt x="978" y="53"/>
                  </a:lnTo>
                  <a:lnTo>
                    <a:pt x="978" y="53"/>
                  </a:lnTo>
                  <a:lnTo>
                    <a:pt x="988" y="53"/>
                  </a:lnTo>
                  <a:lnTo>
                    <a:pt x="988" y="43"/>
                  </a:lnTo>
                  <a:lnTo>
                    <a:pt x="1013" y="43"/>
                  </a:lnTo>
                  <a:lnTo>
                    <a:pt x="1013" y="43"/>
                  </a:lnTo>
                  <a:lnTo>
                    <a:pt x="1124" y="43"/>
                  </a:lnTo>
                  <a:lnTo>
                    <a:pt x="1124" y="32"/>
                  </a:lnTo>
                  <a:lnTo>
                    <a:pt x="1138" y="32"/>
                  </a:lnTo>
                  <a:lnTo>
                    <a:pt x="1138" y="21"/>
                  </a:lnTo>
                  <a:lnTo>
                    <a:pt x="1193" y="21"/>
                  </a:lnTo>
                  <a:lnTo>
                    <a:pt x="1193" y="11"/>
                  </a:lnTo>
                  <a:lnTo>
                    <a:pt x="1293" y="11"/>
                  </a:lnTo>
                  <a:lnTo>
                    <a:pt x="1293" y="11"/>
                  </a:lnTo>
                  <a:lnTo>
                    <a:pt x="1301" y="11"/>
                  </a:lnTo>
                  <a:lnTo>
                    <a:pt x="1301" y="11"/>
                  </a:lnTo>
                  <a:lnTo>
                    <a:pt x="1385" y="11"/>
                  </a:lnTo>
                  <a:lnTo>
                    <a:pt x="1385" y="11"/>
                  </a:lnTo>
                  <a:lnTo>
                    <a:pt x="1424" y="11"/>
                  </a:lnTo>
                  <a:lnTo>
                    <a:pt x="1424" y="11"/>
                  </a:lnTo>
                  <a:lnTo>
                    <a:pt x="1426" y="11"/>
                  </a:lnTo>
                  <a:lnTo>
                    <a:pt x="1426" y="11"/>
                  </a:lnTo>
                  <a:lnTo>
                    <a:pt x="1428" y="11"/>
                  </a:lnTo>
                  <a:lnTo>
                    <a:pt x="1428" y="11"/>
                  </a:lnTo>
                  <a:lnTo>
                    <a:pt x="1430" y="11"/>
                  </a:lnTo>
                  <a:lnTo>
                    <a:pt x="1430" y="11"/>
                  </a:lnTo>
                  <a:lnTo>
                    <a:pt x="1435" y="11"/>
                  </a:lnTo>
                  <a:lnTo>
                    <a:pt x="1435" y="11"/>
                  </a:lnTo>
                  <a:lnTo>
                    <a:pt x="1437" y="11"/>
                  </a:lnTo>
                  <a:lnTo>
                    <a:pt x="1437" y="11"/>
                  </a:lnTo>
                  <a:lnTo>
                    <a:pt x="1439" y="11"/>
                  </a:lnTo>
                  <a:lnTo>
                    <a:pt x="1439" y="11"/>
                  </a:lnTo>
                  <a:lnTo>
                    <a:pt x="1443" y="11"/>
                  </a:lnTo>
                  <a:lnTo>
                    <a:pt x="1443" y="11"/>
                  </a:lnTo>
                  <a:lnTo>
                    <a:pt x="1445" y="11"/>
                  </a:lnTo>
                  <a:lnTo>
                    <a:pt x="1445" y="0"/>
                  </a:lnTo>
                  <a:lnTo>
                    <a:pt x="1447" y="0"/>
                  </a:lnTo>
                  <a:lnTo>
                    <a:pt x="1447" y="0"/>
                  </a:lnTo>
                  <a:lnTo>
                    <a:pt x="1449" y="0"/>
                  </a:lnTo>
                  <a:lnTo>
                    <a:pt x="1449" y="0"/>
                  </a:lnTo>
                  <a:lnTo>
                    <a:pt x="1451" y="0"/>
                  </a:lnTo>
                  <a:lnTo>
                    <a:pt x="1451" y="0"/>
                  </a:lnTo>
                  <a:lnTo>
                    <a:pt x="1455" y="0"/>
                  </a:lnTo>
                  <a:lnTo>
                    <a:pt x="1455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462" y="0"/>
                  </a:lnTo>
                  <a:lnTo>
                    <a:pt x="1462" y="0"/>
                  </a:lnTo>
                  <a:lnTo>
                    <a:pt x="1464" y="0"/>
                  </a:lnTo>
                  <a:lnTo>
                    <a:pt x="1464" y="0"/>
                  </a:lnTo>
                  <a:lnTo>
                    <a:pt x="1466" y="0"/>
                  </a:lnTo>
                  <a:lnTo>
                    <a:pt x="1466" y="0"/>
                  </a:lnTo>
                  <a:lnTo>
                    <a:pt x="1468" y="0"/>
                  </a:lnTo>
                  <a:lnTo>
                    <a:pt x="1468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2" y="0"/>
                  </a:lnTo>
                  <a:lnTo>
                    <a:pt x="1472" y="0"/>
                  </a:lnTo>
                  <a:lnTo>
                    <a:pt x="1474" y="0"/>
                  </a:lnTo>
                  <a:lnTo>
                    <a:pt x="1474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78" y="0"/>
                  </a:lnTo>
                  <a:lnTo>
                    <a:pt x="1478" y="0"/>
                  </a:lnTo>
                  <a:lnTo>
                    <a:pt x="1483" y="0"/>
                  </a:lnTo>
                  <a:lnTo>
                    <a:pt x="1483" y="0"/>
                  </a:lnTo>
                  <a:lnTo>
                    <a:pt x="1487" y="0"/>
                  </a:lnTo>
                  <a:lnTo>
                    <a:pt x="1487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4" name="Freeform 105"/>
            <p:cNvSpPr>
              <a:spLocks/>
            </p:cNvSpPr>
            <p:nvPr/>
          </p:nvSpPr>
          <p:spPr bwMode="auto">
            <a:xfrm>
              <a:off x="1309688" y="3606801"/>
              <a:ext cx="6900863" cy="1706563"/>
            </a:xfrm>
            <a:custGeom>
              <a:avLst/>
              <a:gdLst>
                <a:gd name="T0" fmla="*/ 10 w 1487"/>
                <a:gd name="T1" fmla="*/ 358 h 368"/>
                <a:gd name="T2" fmla="*/ 77 w 1487"/>
                <a:gd name="T3" fmla="*/ 347 h 368"/>
                <a:gd name="T4" fmla="*/ 114 w 1487"/>
                <a:gd name="T5" fmla="*/ 337 h 368"/>
                <a:gd name="T6" fmla="*/ 150 w 1487"/>
                <a:gd name="T7" fmla="*/ 316 h 368"/>
                <a:gd name="T8" fmla="*/ 152 w 1487"/>
                <a:gd name="T9" fmla="*/ 295 h 368"/>
                <a:gd name="T10" fmla="*/ 177 w 1487"/>
                <a:gd name="T11" fmla="*/ 274 h 368"/>
                <a:gd name="T12" fmla="*/ 206 w 1487"/>
                <a:gd name="T13" fmla="*/ 263 h 368"/>
                <a:gd name="T14" fmla="*/ 290 w 1487"/>
                <a:gd name="T15" fmla="*/ 263 h 368"/>
                <a:gd name="T16" fmla="*/ 292 w 1487"/>
                <a:gd name="T17" fmla="*/ 242 h 368"/>
                <a:gd name="T18" fmla="*/ 354 w 1487"/>
                <a:gd name="T19" fmla="*/ 232 h 368"/>
                <a:gd name="T20" fmla="*/ 392 w 1487"/>
                <a:gd name="T21" fmla="*/ 211 h 368"/>
                <a:gd name="T22" fmla="*/ 452 w 1487"/>
                <a:gd name="T23" fmla="*/ 200 h 368"/>
                <a:gd name="T24" fmla="*/ 457 w 1487"/>
                <a:gd name="T25" fmla="*/ 179 h 368"/>
                <a:gd name="T26" fmla="*/ 527 w 1487"/>
                <a:gd name="T27" fmla="*/ 169 h 368"/>
                <a:gd name="T28" fmla="*/ 592 w 1487"/>
                <a:gd name="T29" fmla="*/ 148 h 368"/>
                <a:gd name="T30" fmla="*/ 642 w 1487"/>
                <a:gd name="T31" fmla="*/ 137 h 368"/>
                <a:gd name="T32" fmla="*/ 684 w 1487"/>
                <a:gd name="T33" fmla="*/ 116 h 368"/>
                <a:gd name="T34" fmla="*/ 732 w 1487"/>
                <a:gd name="T35" fmla="*/ 105 h 368"/>
                <a:gd name="T36" fmla="*/ 796 w 1487"/>
                <a:gd name="T37" fmla="*/ 84 h 368"/>
                <a:gd name="T38" fmla="*/ 1024 w 1487"/>
                <a:gd name="T39" fmla="*/ 84 h 368"/>
                <a:gd name="T40" fmla="*/ 1045 w 1487"/>
                <a:gd name="T41" fmla="*/ 63 h 368"/>
                <a:gd name="T42" fmla="*/ 1088 w 1487"/>
                <a:gd name="T43" fmla="*/ 53 h 368"/>
                <a:gd name="T44" fmla="*/ 1126 w 1487"/>
                <a:gd name="T45" fmla="*/ 32 h 368"/>
                <a:gd name="T46" fmla="*/ 1334 w 1487"/>
                <a:gd name="T47" fmla="*/ 21 h 368"/>
                <a:gd name="T48" fmla="*/ 1382 w 1487"/>
                <a:gd name="T49" fmla="*/ 11 h 368"/>
                <a:gd name="T50" fmla="*/ 1397 w 1487"/>
                <a:gd name="T51" fmla="*/ 11 h 368"/>
                <a:gd name="T52" fmla="*/ 1410 w 1487"/>
                <a:gd name="T53" fmla="*/ 0 h 368"/>
                <a:gd name="T54" fmla="*/ 1424 w 1487"/>
                <a:gd name="T55" fmla="*/ 0 h 368"/>
                <a:gd name="T56" fmla="*/ 1430 w 1487"/>
                <a:gd name="T57" fmla="*/ 0 h 368"/>
                <a:gd name="T58" fmla="*/ 1437 w 1487"/>
                <a:gd name="T59" fmla="*/ 0 h 368"/>
                <a:gd name="T60" fmla="*/ 1439 w 1487"/>
                <a:gd name="T61" fmla="*/ 0 h 368"/>
                <a:gd name="T62" fmla="*/ 1443 w 1487"/>
                <a:gd name="T63" fmla="*/ 0 h 368"/>
                <a:gd name="T64" fmla="*/ 1445 w 1487"/>
                <a:gd name="T65" fmla="*/ 0 h 368"/>
                <a:gd name="T66" fmla="*/ 1453 w 1487"/>
                <a:gd name="T67" fmla="*/ 0 h 368"/>
                <a:gd name="T68" fmla="*/ 1455 w 1487"/>
                <a:gd name="T69" fmla="*/ 0 h 368"/>
                <a:gd name="T70" fmla="*/ 1460 w 1487"/>
                <a:gd name="T71" fmla="*/ 0 h 368"/>
                <a:gd name="T72" fmla="*/ 1462 w 1487"/>
                <a:gd name="T73" fmla="*/ 0 h 368"/>
                <a:gd name="T74" fmla="*/ 1466 w 1487"/>
                <a:gd name="T75" fmla="*/ 0 h 368"/>
                <a:gd name="T76" fmla="*/ 1468 w 1487"/>
                <a:gd name="T77" fmla="*/ 0 h 368"/>
                <a:gd name="T78" fmla="*/ 1472 w 1487"/>
                <a:gd name="T79" fmla="*/ 0 h 368"/>
                <a:gd name="T80" fmla="*/ 1474 w 1487"/>
                <a:gd name="T81" fmla="*/ 0 h 368"/>
                <a:gd name="T82" fmla="*/ 1480 w 1487"/>
                <a:gd name="T83" fmla="*/ 0 h 368"/>
                <a:gd name="T84" fmla="*/ 1483 w 1487"/>
                <a:gd name="T85" fmla="*/ 0 h 368"/>
                <a:gd name="T86" fmla="*/ 1487 w 1487"/>
                <a:gd name="T8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87" h="368">
                  <a:moveTo>
                    <a:pt x="0" y="368"/>
                  </a:moveTo>
                  <a:lnTo>
                    <a:pt x="10" y="368"/>
                  </a:lnTo>
                  <a:lnTo>
                    <a:pt x="10" y="358"/>
                  </a:lnTo>
                  <a:lnTo>
                    <a:pt x="60" y="358"/>
                  </a:lnTo>
                  <a:lnTo>
                    <a:pt x="60" y="347"/>
                  </a:lnTo>
                  <a:lnTo>
                    <a:pt x="77" y="347"/>
                  </a:lnTo>
                  <a:lnTo>
                    <a:pt x="77" y="337"/>
                  </a:lnTo>
                  <a:lnTo>
                    <a:pt x="114" y="337"/>
                  </a:lnTo>
                  <a:lnTo>
                    <a:pt x="114" y="337"/>
                  </a:lnTo>
                  <a:lnTo>
                    <a:pt x="142" y="337"/>
                  </a:lnTo>
                  <a:lnTo>
                    <a:pt x="142" y="316"/>
                  </a:lnTo>
                  <a:lnTo>
                    <a:pt x="150" y="316"/>
                  </a:lnTo>
                  <a:lnTo>
                    <a:pt x="150" y="305"/>
                  </a:lnTo>
                  <a:lnTo>
                    <a:pt x="152" y="305"/>
                  </a:lnTo>
                  <a:lnTo>
                    <a:pt x="152" y="295"/>
                  </a:lnTo>
                  <a:lnTo>
                    <a:pt x="158" y="295"/>
                  </a:lnTo>
                  <a:lnTo>
                    <a:pt x="158" y="274"/>
                  </a:lnTo>
                  <a:lnTo>
                    <a:pt x="177" y="274"/>
                  </a:lnTo>
                  <a:lnTo>
                    <a:pt x="177" y="263"/>
                  </a:lnTo>
                  <a:lnTo>
                    <a:pt x="206" y="263"/>
                  </a:lnTo>
                  <a:lnTo>
                    <a:pt x="206" y="263"/>
                  </a:lnTo>
                  <a:lnTo>
                    <a:pt x="223" y="263"/>
                  </a:lnTo>
                  <a:lnTo>
                    <a:pt x="223" y="263"/>
                  </a:lnTo>
                  <a:lnTo>
                    <a:pt x="290" y="263"/>
                  </a:lnTo>
                  <a:lnTo>
                    <a:pt x="290" y="253"/>
                  </a:lnTo>
                  <a:lnTo>
                    <a:pt x="292" y="253"/>
                  </a:lnTo>
                  <a:lnTo>
                    <a:pt x="292" y="242"/>
                  </a:lnTo>
                  <a:lnTo>
                    <a:pt x="325" y="242"/>
                  </a:lnTo>
                  <a:lnTo>
                    <a:pt x="325" y="232"/>
                  </a:lnTo>
                  <a:lnTo>
                    <a:pt x="354" y="232"/>
                  </a:lnTo>
                  <a:lnTo>
                    <a:pt x="354" y="221"/>
                  </a:lnTo>
                  <a:lnTo>
                    <a:pt x="392" y="221"/>
                  </a:lnTo>
                  <a:lnTo>
                    <a:pt x="392" y="211"/>
                  </a:lnTo>
                  <a:lnTo>
                    <a:pt x="423" y="211"/>
                  </a:lnTo>
                  <a:lnTo>
                    <a:pt x="423" y="200"/>
                  </a:lnTo>
                  <a:lnTo>
                    <a:pt x="452" y="200"/>
                  </a:lnTo>
                  <a:lnTo>
                    <a:pt x="452" y="190"/>
                  </a:lnTo>
                  <a:lnTo>
                    <a:pt x="457" y="190"/>
                  </a:lnTo>
                  <a:lnTo>
                    <a:pt x="457" y="179"/>
                  </a:lnTo>
                  <a:lnTo>
                    <a:pt x="465" y="179"/>
                  </a:lnTo>
                  <a:lnTo>
                    <a:pt x="465" y="169"/>
                  </a:lnTo>
                  <a:lnTo>
                    <a:pt x="527" y="169"/>
                  </a:lnTo>
                  <a:lnTo>
                    <a:pt x="527" y="158"/>
                  </a:lnTo>
                  <a:lnTo>
                    <a:pt x="592" y="158"/>
                  </a:lnTo>
                  <a:lnTo>
                    <a:pt x="592" y="148"/>
                  </a:lnTo>
                  <a:lnTo>
                    <a:pt x="636" y="148"/>
                  </a:lnTo>
                  <a:lnTo>
                    <a:pt x="636" y="137"/>
                  </a:lnTo>
                  <a:lnTo>
                    <a:pt x="642" y="137"/>
                  </a:lnTo>
                  <a:lnTo>
                    <a:pt x="642" y="126"/>
                  </a:lnTo>
                  <a:lnTo>
                    <a:pt x="684" y="126"/>
                  </a:lnTo>
                  <a:lnTo>
                    <a:pt x="684" y="116"/>
                  </a:lnTo>
                  <a:lnTo>
                    <a:pt x="696" y="116"/>
                  </a:lnTo>
                  <a:lnTo>
                    <a:pt x="696" y="105"/>
                  </a:lnTo>
                  <a:lnTo>
                    <a:pt x="732" y="105"/>
                  </a:lnTo>
                  <a:lnTo>
                    <a:pt x="732" y="95"/>
                  </a:lnTo>
                  <a:lnTo>
                    <a:pt x="796" y="95"/>
                  </a:lnTo>
                  <a:lnTo>
                    <a:pt x="796" y="84"/>
                  </a:lnTo>
                  <a:lnTo>
                    <a:pt x="826" y="84"/>
                  </a:lnTo>
                  <a:lnTo>
                    <a:pt x="826" y="84"/>
                  </a:lnTo>
                  <a:lnTo>
                    <a:pt x="1024" y="84"/>
                  </a:lnTo>
                  <a:lnTo>
                    <a:pt x="1024" y="74"/>
                  </a:lnTo>
                  <a:lnTo>
                    <a:pt x="1045" y="74"/>
                  </a:lnTo>
                  <a:lnTo>
                    <a:pt x="1045" y="63"/>
                  </a:lnTo>
                  <a:lnTo>
                    <a:pt x="1055" y="63"/>
                  </a:lnTo>
                  <a:lnTo>
                    <a:pt x="1055" y="53"/>
                  </a:lnTo>
                  <a:lnTo>
                    <a:pt x="1088" y="53"/>
                  </a:lnTo>
                  <a:lnTo>
                    <a:pt x="1088" y="42"/>
                  </a:lnTo>
                  <a:lnTo>
                    <a:pt x="1126" y="42"/>
                  </a:lnTo>
                  <a:lnTo>
                    <a:pt x="1126" y="32"/>
                  </a:lnTo>
                  <a:lnTo>
                    <a:pt x="1312" y="32"/>
                  </a:lnTo>
                  <a:lnTo>
                    <a:pt x="1312" y="21"/>
                  </a:lnTo>
                  <a:lnTo>
                    <a:pt x="1334" y="21"/>
                  </a:lnTo>
                  <a:lnTo>
                    <a:pt x="1334" y="11"/>
                  </a:lnTo>
                  <a:lnTo>
                    <a:pt x="1382" y="11"/>
                  </a:lnTo>
                  <a:lnTo>
                    <a:pt x="1382" y="11"/>
                  </a:lnTo>
                  <a:lnTo>
                    <a:pt x="1385" y="11"/>
                  </a:lnTo>
                  <a:lnTo>
                    <a:pt x="1385" y="11"/>
                  </a:lnTo>
                  <a:lnTo>
                    <a:pt x="1397" y="11"/>
                  </a:lnTo>
                  <a:lnTo>
                    <a:pt x="1397" y="0"/>
                  </a:lnTo>
                  <a:lnTo>
                    <a:pt x="1410" y="0"/>
                  </a:lnTo>
                  <a:lnTo>
                    <a:pt x="1410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4" y="0"/>
                  </a:lnTo>
                  <a:lnTo>
                    <a:pt x="1424" y="0"/>
                  </a:lnTo>
                  <a:lnTo>
                    <a:pt x="1430" y="0"/>
                  </a:lnTo>
                  <a:lnTo>
                    <a:pt x="1430" y="0"/>
                  </a:lnTo>
                  <a:lnTo>
                    <a:pt x="1433" y="0"/>
                  </a:lnTo>
                  <a:lnTo>
                    <a:pt x="1433" y="0"/>
                  </a:lnTo>
                  <a:lnTo>
                    <a:pt x="1437" y="0"/>
                  </a:lnTo>
                  <a:lnTo>
                    <a:pt x="1437" y="0"/>
                  </a:lnTo>
                  <a:lnTo>
                    <a:pt x="1439" y="0"/>
                  </a:lnTo>
                  <a:lnTo>
                    <a:pt x="1439" y="0"/>
                  </a:lnTo>
                  <a:lnTo>
                    <a:pt x="1441" y="0"/>
                  </a:lnTo>
                  <a:lnTo>
                    <a:pt x="1441" y="0"/>
                  </a:lnTo>
                  <a:lnTo>
                    <a:pt x="1443" y="0"/>
                  </a:lnTo>
                  <a:lnTo>
                    <a:pt x="1443" y="0"/>
                  </a:lnTo>
                  <a:lnTo>
                    <a:pt x="1445" y="0"/>
                  </a:lnTo>
                  <a:lnTo>
                    <a:pt x="1445" y="0"/>
                  </a:lnTo>
                  <a:lnTo>
                    <a:pt x="1447" y="0"/>
                  </a:lnTo>
                  <a:lnTo>
                    <a:pt x="1447" y="0"/>
                  </a:lnTo>
                  <a:lnTo>
                    <a:pt x="1453" y="0"/>
                  </a:lnTo>
                  <a:lnTo>
                    <a:pt x="1453" y="0"/>
                  </a:lnTo>
                  <a:lnTo>
                    <a:pt x="1455" y="0"/>
                  </a:lnTo>
                  <a:lnTo>
                    <a:pt x="1455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460" y="0"/>
                  </a:lnTo>
                  <a:lnTo>
                    <a:pt x="1460" y="0"/>
                  </a:lnTo>
                  <a:lnTo>
                    <a:pt x="1462" y="0"/>
                  </a:lnTo>
                  <a:lnTo>
                    <a:pt x="1462" y="0"/>
                  </a:lnTo>
                  <a:lnTo>
                    <a:pt x="1464" y="0"/>
                  </a:lnTo>
                  <a:lnTo>
                    <a:pt x="1464" y="0"/>
                  </a:lnTo>
                  <a:lnTo>
                    <a:pt x="1466" y="0"/>
                  </a:lnTo>
                  <a:lnTo>
                    <a:pt x="1466" y="0"/>
                  </a:lnTo>
                  <a:lnTo>
                    <a:pt x="1468" y="0"/>
                  </a:lnTo>
                  <a:lnTo>
                    <a:pt x="1468" y="0"/>
                  </a:lnTo>
                  <a:lnTo>
                    <a:pt x="1470" y="0"/>
                  </a:lnTo>
                  <a:lnTo>
                    <a:pt x="1470" y="0"/>
                  </a:lnTo>
                  <a:lnTo>
                    <a:pt x="1472" y="0"/>
                  </a:lnTo>
                  <a:lnTo>
                    <a:pt x="1472" y="0"/>
                  </a:lnTo>
                  <a:lnTo>
                    <a:pt x="1474" y="0"/>
                  </a:lnTo>
                  <a:lnTo>
                    <a:pt x="1474" y="0"/>
                  </a:lnTo>
                  <a:lnTo>
                    <a:pt x="1476" y="0"/>
                  </a:lnTo>
                  <a:lnTo>
                    <a:pt x="1476" y="0"/>
                  </a:lnTo>
                  <a:lnTo>
                    <a:pt x="1480" y="0"/>
                  </a:lnTo>
                  <a:lnTo>
                    <a:pt x="1480" y="0"/>
                  </a:lnTo>
                  <a:lnTo>
                    <a:pt x="1483" y="0"/>
                  </a:lnTo>
                  <a:lnTo>
                    <a:pt x="1483" y="0"/>
                  </a:lnTo>
                  <a:lnTo>
                    <a:pt x="1485" y="0"/>
                  </a:lnTo>
                  <a:lnTo>
                    <a:pt x="1485" y="0"/>
                  </a:lnTo>
                  <a:lnTo>
                    <a:pt x="1487" y="0"/>
                  </a:lnTo>
                  <a:lnTo>
                    <a:pt x="1487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5" name="Line 106"/>
            <p:cNvSpPr>
              <a:spLocks noChangeShapeType="1"/>
            </p:cNvSpPr>
            <p:nvPr/>
          </p:nvSpPr>
          <p:spPr bwMode="auto">
            <a:xfrm flipV="1">
              <a:off x="1119188" y="933451"/>
              <a:ext cx="0" cy="4500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6" name="Line 107"/>
            <p:cNvSpPr>
              <a:spLocks noChangeShapeType="1"/>
            </p:cNvSpPr>
            <p:nvPr/>
          </p:nvSpPr>
          <p:spPr bwMode="auto">
            <a:xfrm flipH="1">
              <a:off x="1039813" y="5313363"/>
              <a:ext cx="79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7" name="Rectangle 108"/>
            <p:cNvSpPr>
              <a:spLocks noChangeArrowheads="1"/>
            </p:cNvSpPr>
            <p:nvPr/>
          </p:nvSpPr>
          <p:spPr bwMode="auto">
            <a:xfrm>
              <a:off x="896938" y="5211763"/>
              <a:ext cx="2000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109"/>
            <p:cNvSpPr>
              <a:spLocks noChangeShapeType="1"/>
            </p:cNvSpPr>
            <p:nvPr/>
          </p:nvSpPr>
          <p:spPr bwMode="auto">
            <a:xfrm flipH="1">
              <a:off x="1039813" y="4251326"/>
              <a:ext cx="79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9" name="Rectangle 110"/>
            <p:cNvSpPr>
              <a:spLocks noChangeArrowheads="1"/>
            </p:cNvSpPr>
            <p:nvPr/>
          </p:nvSpPr>
          <p:spPr bwMode="auto">
            <a:xfrm>
              <a:off x="896938" y="4149726"/>
              <a:ext cx="2000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Line 111"/>
            <p:cNvSpPr>
              <a:spLocks noChangeShapeType="1"/>
            </p:cNvSpPr>
            <p:nvPr/>
          </p:nvSpPr>
          <p:spPr bwMode="auto">
            <a:xfrm flipH="1">
              <a:off x="1039813" y="3184526"/>
              <a:ext cx="79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1" name="Rectangle 112"/>
            <p:cNvSpPr>
              <a:spLocks noChangeArrowheads="1"/>
            </p:cNvSpPr>
            <p:nvPr/>
          </p:nvSpPr>
          <p:spPr bwMode="auto">
            <a:xfrm>
              <a:off x="788988" y="30861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113"/>
            <p:cNvSpPr>
              <a:spLocks noChangeShapeType="1"/>
            </p:cNvSpPr>
            <p:nvPr/>
          </p:nvSpPr>
          <p:spPr bwMode="auto">
            <a:xfrm flipH="1">
              <a:off x="1039813" y="2120901"/>
              <a:ext cx="79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3" name="Rectangle 114"/>
            <p:cNvSpPr>
              <a:spLocks noChangeArrowheads="1"/>
            </p:cNvSpPr>
            <p:nvPr/>
          </p:nvSpPr>
          <p:spPr bwMode="auto">
            <a:xfrm>
              <a:off x="788988" y="20193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 flipH="1">
              <a:off x="1039813" y="1054101"/>
              <a:ext cx="79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5" name="Rectangle 116"/>
            <p:cNvSpPr>
              <a:spLocks noChangeArrowheads="1"/>
            </p:cNvSpPr>
            <p:nvPr/>
          </p:nvSpPr>
          <p:spPr bwMode="auto">
            <a:xfrm>
              <a:off x="788988" y="955676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117"/>
            <p:cNvSpPr>
              <a:spLocks noChangeArrowheads="1"/>
            </p:cNvSpPr>
            <p:nvPr/>
          </p:nvSpPr>
          <p:spPr bwMode="auto">
            <a:xfrm rot="16200000">
              <a:off x="-587375" y="2938463"/>
              <a:ext cx="23987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Cumulative incidence (%)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Line 118"/>
            <p:cNvSpPr>
              <a:spLocks noChangeShapeType="1"/>
            </p:cNvSpPr>
            <p:nvPr/>
          </p:nvSpPr>
          <p:spPr bwMode="auto">
            <a:xfrm>
              <a:off x="1119188" y="5434013"/>
              <a:ext cx="7308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8" name="Line 119"/>
            <p:cNvSpPr>
              <a:spLocks noChangeShapeType="1"/>
            </p:cNvSpPr>
            <p:nvPr/>
          </p:nvSpPr>
          <p:spPr bwMode="auto">
            <a:xfrm>
              <a:off x="1239838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9" name="Rectangle 120"/>
            <p:cNvSpPr>
              <a:spLocks noChangeArrowheads="1"/>
            </p:cNvSpPr>
            <p:nvPr/>
          </p:nvSpPr>
          <p:spPr bwMode="auto">
            <a:xfrm>
              <a:off x="1189038" y="5549901"/>
              <a:ext cx="2000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Line 121"/>
            <p:cNvSpPr>
              <a:spLocks noChangeShapeType="1"/>
            </p:cNvSpPr>
            <p:nvPr/>
          </p:nvSpPr>
          <p:spPr bwMode="auto">
            <a:xfrm>
              <a:off x="1828800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1" name="Rectangle 122"/>
            <p:cNvSpPr>
              <a:spLocks noChangeArrowheads="1"/>
            </p:cNvSpPr>
            <p:nvPr/>
          </p:nvSpPr>
          <p:spPr bwMode="auto">
            <a:xfrm>
              <a:off x="1778000" y="5549901"/>
              <a:ext cx="2000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123"/>
            <p:cNvSpPr>
              <a:spLocks noChangeShapeType="1"/>
            </p:cNvSpPr>
            <p:nvPr/>
          </p:nvSpPr>
          <p:spPr bwMode="auto">
            <a:xfrm>
              <a:off x="2424113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3" name="Rectangle 124"/>
            <p:cNvSpPr>
              <a:spLocks noChangeArrowheads="1"/>
            </p:cNvSpPr>
            <p:nvPr/>
          </p:nvSpPr>
          <p:spPr bwMode="auto">
            <a:xfrm>
              <a:off x="2371725" y="5549901"/>
              <a:ext cx="2000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125"/>
            <p:cNvSpPr>
              <a:spLocks noChangeShapeType="1"/>
            </p:cNvSpPr>
            <p:nvPr/>
          </p:nvSpPr>
          <p:spPr bwMode="auto">
            <a:xfrm>
              <a:off x="3013075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5" name="Rectangle 126"/>
            <p:cNvSpPr>
              <a:spLocks noChangeArrowheads="1"/>
            </p:cNvSpPr>
            <p:nvPr/>
          </p:nvSpPr>
          <p:spPr bwMode="auto">
            <a:xfrm>
              <a:off x="2962275" y="5549901"/>
              <a:ext cx="2000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127"/>
            <p:cNvSpPr>
              <a:spLocks noChangeShapeType="1"/>
            </p:cNvSpPr>
            <p:nvPr/>
          </p:nvSpPr>
          <p:spPr bwMode="auto">
            <a:xfrm>
              <a:off x="3602038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7" name="Rectangle 128"/>
            <p:cNvSpPr>
              <a:spLocks noChangeArrowheads="1"/>
            </p:cNvSpPr>
            <p:nvPr/>
          </p:nvSpPr>
          <p:spPr bwMode="auto">
            <a:xfrm>
              <a:off x="3551238" y="5549901"/>
              <a:ext cx="2000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129"/>
            <p:cNvSpPr>
              <a:spLocks noChangeShapeType="1"/>
            </p:cNvSpPr>
            <p:nvPr/>
          </p:nvSpPr>
          <p:spPr bwMode="auto">
            <a:xfrm>
              <a:off x="4191000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9" name="Rectangle 130"/>
            <p:cNvSpPr>
              <a:spLocks noChangeArrowheads="1"/>
            </p:cNvSpPr>
            <p:nvPr/>
          </p:nvSpPr>
          <p:spPr bwMode="auto">
            <a:xfrm>
              <a:off x="4084638" y="55499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131"/>
            <p:cNvSpPr>
              <a:spLocks noChangeShapeType="1"/>
            </p:cNvSpPr>
            <p:nvPr/>
          </p:nvSpPr>
          <p:spPr bwMode="auto">
            <a:xfrm>
              <a:off x="4784725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1" name="Rectangle 132"/>
            <p:cNvSpPr>
              <a:spLocks noChangeArrowheads="1"/>
            </p:cNvSpPr>
            <p:nvPr/>
          </p:nvSpPr>
          <p:spPr bwMode="auto">
            <a:xfrm>
              <a:off x="4678363" y="55499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Line 133"/>
            <p:cNvSpPr>
              <a:spLocks noChangeShapeType="1"/>
            </p:cNvSpPr>
            <p:nvPr/>
          </p:nvSpPr>
          <p:spPr bwMode="auto">
            <a:xfrm>
              <a:off x="5375275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3" name="Rectangle 134"/>
            <p:cNvSpPr>
              <a:spLocks noChangeArrowheads="1"/>
            </p:cNvSpPr>
            <p:nvPr/>
          </p:nvSpPr>
          <p:spPr bwMode="auto">
            <a:xfrm>
              <a:off x="5268913" y="55499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135"/>
            <p:cNvSpPr>
              <a:spLocks noChangeShapeType="1"/>
            </p:cNvSpPr>
            <p:nvPr/>
          </p:nvSpPr>
          <p:spPr bwMode="auto">
            <a:xfrm>
              <a:off x="5964238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5" name="Rectangle 136"/>
            <p:cNvSpPr>
              <a:spLocks noChangeArrowheads="1"/>
            </p:cNvSpPr>
            <p:nvPr/>
          </p:nvSpPr>
          <p:spPr bwMode="auto">
            <a:xfrm>
              <a:off x="5857875" y="55499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137"/>
            <p:cNvSpPr>
              <a:spLocks noChangeShapeType="1"/>
            </p:cNvSpPr>
            <p:nvPr/>
          </p:nvSpPr>
          <p:spPr bwMode="auto">
            <a:xfrm>
              <a:off x="6553200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7" name="Rectangle 138"/>
            <p:cNvSpPr>
              <a:spLocks noChangeArrowheads="1"/>
            </p:cNvSpPr>
            <p:nvPr/>
          </p:nvSpPr>
          <p:spPr bwMode="auto">
            <a:xfrm>
              <a:off x="6446838" y="55499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18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139"/>
            <p:cNvSpPr>
              <a:spLocks noChangeShapeType="1"/>
            </p:cNvSpPr>
            <p:nvPr/>
          </p:nvSpPr>
          <p:spPr bwMode="auto">
            <a:xfrm>
              <a:off x="7143750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9" name="Rectangle 140"/>
            <p:cNvSpPr>
              <a:spLocks noChangeArrowheads="1"/>
            </p:cNvSpPr>
            <p:nvPr/>
          </p:nvSpPr>
          <p:spPr bwMode="auto">
            <a:xfrm>
              <a:off x="7035800" y="55499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141"/>
            <p:cNvSpPr>
              <a:spLocks noChangeShapeType="1"/>
            </p:cNvSpPr>
            <p:nvPr/>
          </p:nvSpPr>
          <p:spPr bwMode="auto">
            <a:xfrm>
              <a:off x="7737475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1" name="Rectangle 142"/>
            <p:cNvSpPr>
              <a:spLocks noChangeArrowheads="1"/>
            </p:cNvSpPr>
            <p:nvPr/>
          </p:nvSpPr>
          <p:spPr bwMode="auto">
            <a:xfrm>
              <a:off x="7629525" y="55499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Line 143"/>
            <p:cNvSpPr>
              <a:spLocks noChangeShapeType="1"/>
            </p:cNvSpPr>
            <p:nvPr/>
          </p:nvSpPr>
          <p:spPr bwMode="auto">
            <a:xfrm>
              <a:off x="8307388" y="5434013"/>
              <a:ext cx="0" cy="79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3" name="Rectangle 144"/>
            <p:cNvSpPr>
              <a:spLocks noChangeArrowheads="1"/>
            </p:cNvSpPr>
            <p:nvPr/>
          </p:nvSpPr>
          <p:spPr bwMode="auto">
            <a:xfrm>
              <a:off x="8201025" y="5549901"/>
              <a:ext cx="3111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45"/>
            <p:cNvSpPr>
              <a:spLocks noChangeArrowheads="1"/>
            </p:cNvSpPr>
            <p:nvPr/>
          </p:nvSpPr>
          <p:spPr bwMode="auto">
            <a:xfrm>
              <a:off x="3592513" y="5853113"/>
              <a:ext cx="25479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Months after randomisation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146"/>
            <p:cNvSpPr>
              <a:spLocks noChangeArrowheads="1"/>
            </p:cNvSpPr>
            <p:nvPr/>
          </p:nvSpPr>
          <p:spPr bwMode="auto">
            <a:xfrm>
              <a:off x="6219825" y="942976"/>
              <a:ext cx="1111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147"/>
            <p:cNvSpPr>
              <a:spLocks noChangeArrowheads="1"/>
            </p:cNvSpPr>
            <p:nvPr/>
          </p:nvSpPr>
          <p:spPr bwMode="auto">
            <a:xfrm>
              <a:off x="6219825" y="1100138"/>
              <a:ext cx="1111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49"/>
            <p:cNvSpPr>
              <a:spLocks noChangeArrowheads="1"/>
            </p:cNvSpPr>
            <p:nvPr/>
          </p:nvSpPr>
          <p:spPr bwMode="auto">
            <a:xfrm>
              <a:off x="6219825" y="1406526"/>
              <a:ext cx="1111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151"/>
            <p:cNvSpPr>
              <a:spLocks noChangeArrowheads="1"/>
            </p:cNvSpPr>
            <p:nvPr/>
          </p:nvSpPr>
          <p:spPr bwMode="auto">
            <a:xfrm>
              <a:off x="6219825" y="1717676"/>
              <a:ext cx="1111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153"/>
            <p:cNvSpPr>
              <a:spLocks noChangeArrowheads="1"/>
            </p:cNvSpPr>
            <p:nvPr/>
          </p:nvSpPr>
          <p:spPr bwMode="auto">
            <a:xfrm>
              <a:off x="6219825" y="2028826"/>
              <a:ext cx="1111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403649" y="1384204"/>
            <a:ext cx="2129612" cy="2194274"/>
            <a:chOff x="1234281" y="912813"/>
            <a:chExt cx="2745582" cy="2719388"/>
          </a:xfrm>
        </p:grpSpPr>
        <p:sp>
          <p:nvSpPr>
            <p:cNvPr id="111" name="Rectangle 7"/>
            <p:cNvSpPr>
              <a:spLocks noChangeArrowheads="1"/>
            </p:cNvSpPr>
            <p:nvPr/>
          </p:nvSpPr>
          <p:spPr bwMode="auto">
            <a:xfrm>
              <a:off x="1601788" y="912813"/>
              <a:ext cx="2368550" cy="236378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2" name="Freeform 8"/>
            <p:cNvSpPr>
              <a:spLocks/>
            </p:cNvSpPr>
            <p:nvPr/>
          </p:nvSpPr>
          <p:spPr bwMode="auto">
            <a:xfrm>
              <a:off x="1668463" y="1409701"/>
              <a:ext cx="2235200" cy="1803400"/>
            </a:xfrm>
            <a:custGeom>
              <a:avLst/>
              <a:gdLst>
                <a:gd name="T0" fmla="*/ 0 w 917"/>
                <a:gd name="T1" fmla="*/ 740 h 740"/>
                <a:gd name="T2" fmla="*/ 0 w 917"/>
                <a:gd name="T3" fmla="*/ 740 h 740"/>
                <a:gd name="T4" fmla="*/ 0 w 917"/>
                <a:gd name="T5" fmla="*/ 247 h 740"/>
                <a:gd name="T6" fmla="*/ 131 w 917"/>
                <a:gd name="T7" fmla="*/ 247 h 740"/>
                <a:gd name="T8" fmla="*/ 131 w 917"/>
                <a:gd name="T9" fmla="*/ 247 h 740"/>
                <a:gd name="T10" fmla="*/ 393 w 917"/>
                <a:gd name="T11" fmla="*/ 247 h 740"/>
                <a:gd name="T12" fmla="*/ 393 w 917"/>
                <a:gd name="T13" fmla="*/ 165 h 740"/>
                <a:gd name="T14" fmla="*/ 524 w 917"/>
                <a:gd name="T15" fmla="*/ 165 h 740"/>
                <a:gd name="T16" fmla="*/ 524 w 917"/>
                <a:gd name="T17" fmla="*/ 0 h 740"/>
                <a:gd name="T18" fmla="*/ 917 w 917"/>
                <a:gd name="T19" fmla="*/ 0 h 740"/>
                <a:gd name="T20" fmla="*/ 917 w 917"/>
                <a:gd name="T21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7" h="740">
                  <a:moveTo>
                    <a:pt x="0" y="740"/>
                  </a:moveTo>
                  <a:lnTo>
                    <a:pt x="0" y="740"/>
                  </a:lnTo>
                  <a:lnTo>
                    <a:pt x="0" y="247"/>
                  </a:lnTo>
                  <a:lnTo>
                    <a:pt x="131" y="247"/>
                  </a:lnTo>
                  <a:lnTo>
                    <a:pt x="131" y="247"/>
                  </a:lnTo>
                  <a:lnTo>
                    <a:pt x="393" y="247"/>
                  </a:lnTo>
                  <a:lnTo>
                    <a:pt x="393" y="165"/>
                  </a:lnTo>
                  <a:lnTo>
                    <a:pt x="524" y="165"/>
                  </a:lnTo>
                  <a:lnTo>
                    <a:pt x="524" y="0"/>
                  </a:lnTo>
                  <a:lnTo>
                    <a:pt x="917" y="0"/>
                  </a:lnTo>
                  <a:lnTo>
                    <a:pt x="917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3" name="Freeform 9"/>
            <p:cNvSpPr>
              <a:spLocks/>
            </p:cNvSpPr>
            <p:nvPr/>
          </p:nvSpPr>
          <p:spPr bwMode="auto">
            <a:xfrm>
              <a:off x="1668463" y="3011488"/>
              <a:ext cx="2235200" cy="201613"/>
            </a:xfrm>
            <a:custGeom>
              <a:avLst/>
              <a:gdLst>
                <a:gd name="T0" fmla="*/ 0 w 917"/>
                <a:gd name="T1" fmla="*/ 83 h 83"/>
                <a:gd name="T2" fmla="*/ 0 w 917"/>
                <a:gd name="T3" fmla="*/ 83 h 83"/>
                <a:gd name="T4" fmla="*/ 0 w 917"/>
                <a:gd name="T5" fmla="*/ 0 h 83"/>
                <a:gd name="T6" fmla="*/ 917 w 917"/>
                <a:gd name="T7" fmla="*/ 0 h 83"/>
                <a:gd name="T8" fmla="*/ 917 w 917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7" h="83">
                  <a:moveTo>
                    <a:pt x="0" y="83"/>
                  </a:moveTo>
                  <a:lnTo>
                    <a:pt x="0" y="83"/>
                  </a:lnTo>
                  <a:lnTo>
                    <a:pt x="0" y="0"/>
                  </a:lnTo>
                  <a:lnTo>
                    <a:pt x="917" y="0"/>
                  </a:lnTo>
                  <a:lnTo>
                    <a:pt x="917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4" name="Line 10"/>
            <p:cNvSpPr>
              <a:spLocks noChangeShapeType="1"/>
            </p:cNvSpPr>
            <p:nvPr/>
          </p:nvSpPr>
          <p:spPr bwMode="auto">
            <a:xfrm flipV="1">
              <a:off x="1601788" y="912813"/>
              <a:ext cx="0" cy="23637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5" name="Line 11"/>
            <p:cNvSpPr>
              <a:spLocks noChangeShapeType="1"/>
            </p:cNvSpPr>
            <p:nvPr/>
          </p:nvSpPr>
          <p:spPr bwMode="auto">
            <a:xfrm flipH="1">
              <a:off x="1563688" y="3213101"/>
              <a:ext cx="3810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6" name="Rectangle 12"/>
            <p:cNvSpPr>
              <a:spLocks noChangeArrowheads="1"/>
            </p:cNvSpPr>
            <p:nvPr/>
          </p:nvSpPr>
          <p:spPr bwMode="auto">
            <a:xfrm>
              <a:off x="1485900" y="31591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Line 13"/>
            <p:cNvSpPr>
              <a:spLocks noChangeShapeType="1"/>
            </p:cNvSpPr>
            <p:nvPr/>
          </p:nvSpPr>
          <p:spPr bwMode="auto">
            <a:xfrm flipH="1">
              <a:off x="1563688" y="2765426"/>
              <a:ext cx="3810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8" name="Rectangle 14"/>
            <p:cNvSpPr>
              <a:spLocks noChangeArrowheads="1"/>
            </p:cNvSpPr>
            <p:nvPr/>
          </p:nvSpPr>
          <p:spPr bwMode="auto">
            <a:xfrm>
              <a:off x="1455738" y="2713038"/>
              <a:ext cx="131763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.5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flipH="1">
              <a:off x="1563688" y="2319338"/>
              <a:ext cx="3810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0" name="Rectangle 16"/>
            <p:cNvSpPr>
              <a:spLocks noChangeArrowheads="1"/>
            </p:cNvSpPr>
            <p:nvPr/>
          </p:nvSpPr>
          <p:spPr bwMode="auto">
            <a:xfrm>
              <a:off x="1485900" y="2265363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Line 17"/>
            <p:cNvSpPr>
              <a:spLocks noChangeShapeType="1"/>
            </p:cNvSpPr>
            <p:nvPr/>
          </p:nvSpPr>
          <p:spPr bwMode="auto">
            <a:xfrm flipH="1">
              <a:off x="1563688" y="1870076"/>
              <a:ext cx="3810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2" name="Rectangle 18"/>
            <p:cNvSpPr>
              <a:spLocks noChangeArrowheads="1"/>
            </p:cNvSpPr>
            <p:nvPr/>
          </p:nvSpPr>
          <p:spPr bwMode="auto">
            <a:xfrm>
              <a:off x="1400175" y="1819276"/>
              <a:ext cx="1873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1.5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Line 19"/>
            <p:cNvSpPr>
              <a:spLocks noChangeShapeType="1"/>
            </p:cNvSpPr>
            <p:nvPr/>
          </p:nvSpPr>
          <p:spPr bwMode="auto">
            <a:xfrm flipH="1">
              <a:off x="1563688" y="1423988"/>
              <a:ext cx="3810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4" name="Rectangle 20"/>
            <p:cNvSpPr>
              <a:spLocks noChangeArrowheads="1"/>
            </p:cNvSpPr>
            <p:nvPr/>
          </p:nvSpPr>
          <p:spPr bwMode="auto">
            <a:xfrm>
              <a:off x="1485900" y="1371601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Line 21"/>
            <p:cNvSpPr>
              <a:spLocks noChangeShapeType="1"/>
            </p:cNvSpPr>
            <p:nvPr/>
          </p:nvSpPr>
          <p:spPr bwMode="auto">
            <a:xfrm flipH="1">
              <a:off x="1563688" y="976313"/>
              <a:ext cx="3810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6" name="Rectangle 22"/>
            <p:cNvSpPr>
              <a:spLocks noChangeArrowheads="1"/>
            </p:cNvSpPr>
            <p:nvPr/>
          </p:nvSpPr>
          <p:spPr bwMode="auto">
            <a:xfrm>
              <a:off x="1400175" y="925513"/>
              <a:ext cx="1873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2.5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23"/>
            <p:cNvSpPr>
              <a:spLocks noChangeArrowheads="1"/>
            </p:cNvSpPr>
            <p:nvPr/>
          </p:nvSpPr>
          <p:spPr bwMode="auto">
            <a:xfrm rot="16200000">
              <a:off x="695325" y="1993901"/>
              <a:ext cx="121443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Cumulative incidence (%)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Line 24"/>
            <p:cNvSpPr>
              <a:spLocks noChangeShapeType="1"/>
            </p:cNvSpPr>
            <p:nvPr/>
          </p:nvSpPr>
          <p:spPr bwMode="auto">
            <a:xfrm>
              <a:off x="1601788" y="3276601"/>
              <a:ext cx="2368550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9" name="Line 25"/>
            <p:cNvSpPr>
              <a:spLocks noChangeShapeType="1"/>
            </p:cNvSpPr>
            <p:nvPr/>
          </p:nvSpPr>
          <p:spPr bwMode="auto">
            <a:xfrm>
              <a:off x="1668463" y="3276601"/>
              <a:ext cx="0" cy="412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0" name="Rectangle 26"/>
            <p:cNvSpPr>
              <a:spLocks noChangeArrowheads="1"/>
            </p:cNvSpPr>
            <p:nvPr/>
          </p:nvSpPr>
          <p:spPr bwMode="auto">
            <a:xfrm>
              <a:off x="1641475" y="33369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Line 27"/>
            <p:cNvSpPr>
              <a:spLocks noChangeShapeType="1"/>
            </p:cNvSpPr>
            <p:nvPr/>
          </p:nvSpPr>
          <p:spPr bwMode="auto">
            <a:xfrm>
              <a:off x="1987550" y="3276601"/>
              <a:ext cx="0" cy="412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2" name="Rectangle 28"/>
            <p:cNvSpPr>
              <a:spLocks noChangeArrowheads="1"/>
            </p:cNvSpPr>
            <p:nvPr/>
          </p:nvSpPr>
          <p:spPr bwMode="auto">
            <a:xfrm>
              <a:off x="1960563" y="33369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Line 29"/>
            <p:cNvSpPr>
              <a:spLocks noChangeShapeType="1"/>
            </p:cNvSpPr>
            <p:nvPr/>
          </p:nvSpPr>
          <p:spPr bwMode="auto">
            <a:xfrm>
              <a:off x="2306638" y="3276601"/>
              <a:ext cx="0" cy="412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4" name="Rectangle 30"/>
            <p:cNvSpPr>
              <a:spLocks noChangeArrowheads="1"/>
            </p:cNvSpPr>
            <p:nvPr/>
          </p:nvSpPr>
          <p:spPr bwMode="auto">
            <a:xfrm>
              <a:off x="2279650" y="33369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Line 31"/>
            <p:cNvSpPr>
              <a:spLocks noChangeShapeType="1"/>
            </p:cNvSpPr>
            <p:nvPr/>
          </p:nvSpPr>
          <p:spPr bwMode="auto">
            <a:xfrm>
              <a:off x="2625725" y="3276601"/>
              <a:ext cx="0" cy="412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6" name="Rectangle 32"/>
            <p:cNvSpPr>
              <a:spLocks noChangeArrowheads="1"/>
            </p:cNvSpPr>
            <p:nvPr/>
          </p:nvSpPr>
          <p:spPr bwMode="auto">
            <a:xfrm>
              <a:off x="2598738" y="33369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Line 33"/>
            <p:cNvSpPr>
              <a:spLocks noChangeShapeType="1"/>
            </p:cNvSpPr>
            <p:nvPr/>
          </p:nvSpPr>
          <p:spPr bwMode="auto">
            <a:xfrm>
              <a:off x="2946400" y="3276601"/>
              <a:ext cx="0" cy="412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8" name="Rectangle 34"/>
            <p:cNvSpPr>
              <a:spLocks noChangeArrowheads="1"/>
            </p:cNvSpPr>
            <p:nvPr/>
          </p:nvSpPr>
          <p:spPr bwMode="auto">
            <a:xfrm>
              <a:off x="2919413" y="33369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35"/>
            <p:cNvSpPr>
              <a:spLocks noChangeShapeType="1"/>
            </p:cNvSpPr>
            <p:nvPr/>
          </p:nvSpPr>
          <p:spPr bwMode="auto">
            <a:xfrm>
              <a:off x="3265488" y="3276601"/>
              <a:ext cx="0" cy="412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0" name="Rectangle 36"/>
            <p:cNvSpPr>
              <a:spLocks noChangeArrowheads="1"/>
            </p:cNvSpPr>
            <p:nvPr/>
          </p:nvSpPr>
          <p:spPr bwMode="auto">
            <a:xfrm>
              <a:off x="3238500" y="33369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Line 37"/>
            <p:cNvSpPr>
              <a:spLocks noChangeShapeType="1"/>
            </p:cNvSpPr>
            <p:nvPr/>
          </p:nvSpPr>
          <p:spPr bwMode="auto">
            <a:xfrm>
              <a:off x="3584575" y="3276601"/>
              <a:ext cx="0" cy="412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2" name="Rectangle 38"/>
            <p:cNvSpPr>
              <a:spLocks noChangeArrowheads="1"/>
            </p:cNvSpPr>
            <p:nvPr/>
          </p:nvSpPr>
          <p:spPr bwMode="auto">
            <a:xfrm>
              <a:off x="3557588" y="33369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Line 39"/>
            <p:cNvSpPr>
              <a:spLocks noChangeShapeType="1"/>
            </p:cNvSpPr>
            <p:nvPr/>
          </p:nvSpPr>
          <p:spPr bwMode="auto">
            <a:xfrm>
              <a:off x="3903663" y="3276601"/>
              <a:ext cx="0" cy="412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4" name="Rectangle 40"/>
            <p:cNvSpPr>
              <a:spLocks noChangeArrowheads="1"/>
            </p:cNvSpPr>
            <p:nvPr/>
          </p:nvSpPr>
          <p:spPr bwMode="auto">
            <a:xfrm>
              <a:off x="3876675" y="3336926"/>
              <a:ext cx="1031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41"/>
            <p:cNvSpPr>
              <a:spLocks noChangeArrowheads="1"/>
            </p:cNvSpPr>
            <p:nvPr/>
          </p:nvSpPr>
          <p:spPr bwMode="auto">
            <a:xfrm>
              <a:off x="2216150" y="3495676"/>
              <a:ext cx="11826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Days after randomisation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6" name="Rectangle 145"/>
          <p:cNvSpPr/>
          <p:nvPr/>
        </p:nvSpPr>
        <p:spPr>
          <a:xfrm>
            <a:off x="1047552" y="5265134"/>
            <a:ext cx="591840" cy="74322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47" name="Straight Arrow Connector 146"/>
          <p:cNvCxnSpPr>
            <a:stCxn id="146" idx="0"/>
          </p:cNvCxnSpPr>
          <p:nvPr/>
        </p:nvCxnSpPr>
        <p:spPr>
          <a:xfrm flipV="1">
            <a:off x="1343472" y="3650631"/>
            <a:ext cx="555396" cy="1614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2267744" y="1318834"/>
            <a:ext cx="6192694" cy="397249"/>
            <a:chOff x="2267744" y="835266"/>
            <a:chExt cx="6192694" cy="397249"/>
          </a:xfrm>
        </p:grpSpPr>
        <p:grpSp>
          <p:nvGrpSpPr>
            <p:cNvPr id="149" name="Group 148"/>
            <p:cNvGrpSpPr/>
            <p:nvPr/>
          </p:nvGrpSpPr>
          <p:grpSpPr>
            <a:xfrm>
              <a:off x="3707906" y="837584"/>
              <a:ext cx="4752532" cy="394931"/>
              <a:chOff x="6072766" y="1782048"/>
              <a:chExt cx="1511515" cy="394931"/>
            </a:xfrm>
          </p:grpSpPr>
          <p:sp>
            <p:nvSpPr>
              <p:cNvPr id="151" name="Rectangle 152"/>
              <p:cNvSpPr>
                <a:spLocks noChangeArrowheads="1"/>
              </p:cNvSpPr>
              <p:nvPr/>
            </p:nvSpPr>
            <p:spPr bwMode="auto">
              <a:xfrm>
                <a:off x="6072766" y="1782048"/>
                <a:ext cx="941226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0-7days:           HR 9.01 (95%CI 1.13-72.0) </a:t>
                </a:r>
                <a:endParaRPr kumimoji="0" lang="de-DE" alt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4"/>
              <p:cNvSpPr>
                <a:spLocks noChangeArrowheads="1"/>
              </p:cNvSpPr>
              <p:nvPr/>
            </p:nvSpPr>
            <p:spPr bwMode="auto">
              <a:xfrm>
                <a:off x="6072766" y="1992313"/>
                <a:ext cx="94677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 days-2years: HR 0.56 (95%CI 0.32-0.97) </a:t>
                </a:r>
                <a:endParaRPr kumimoji="0" lang="de-DE" alt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156"/>
              <p:cNvSpPr>
                <a:spLocks noChangeArrowheads="1"/>
              </p:cNvSpPr>
              <p:nvPr/>
            </p:nvSpPr>
            <p:spPr bwMode="auto">
              <a:xfrm>
                <a:off x="7064441" y="1788830"/>
                <a:ext cx="51984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 </a:t>
                </a:r>
                <a:r>
                  <a:rPr kumimoji="0" lang="de-DE" altLang="de-DE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for</a:t>
                </a: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de-DE" altLang="de-DE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interaction</a:t>
                </a:r>
                <a:r>
                  <a:rPr kumimoji="0" lang="de-DE" altLang="de-DE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0.002</a:t>
                </a:r>
                <a:endParaRPr kumimoji="0" lang="de-DE" alt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0" name="Rectangle 154"/>
            <p:cNvSpPr>
              <a:spLocks noChangeArrowheads="1"/>
            </p:cNvSpPr>
            <p:nvPr/>
          </p:nvSpPr>
          <p:spPr bwMode="auto">
            <a:xfrm>
              <a:off x="2267744" y="835266"/>
              <a:ext cx="104746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PCI+MT </a:t>
              </a:r>
              <a:r>
                <a:rPr kumimoji="0" lang="de-DE" altLang="de-DE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vs</a:t>
              </a: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MT </a:t>
              </a:r>
              <a:endParaRPr kumimoji="0" lang="de-DE" alt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462662" y="2112367"/>
            <a:ext cx="1709738" cy="640556"/>
            <a:chOff x="5967155" y="2745701"/>
            <a:chExt cx="1709738" cy="640556"/>
          </a:xfrm>
        </p:grpSpPr>
        <p:cxnSp>
          <p:nvCxnSpPr>
            <p:cNvPr id="155" name="Straight Connector 154"/>
            <p:cNvCxnSpPr/>
            <p:nvPr/>
          </p:nvCxnSpPr>
          <p:spPr>
            <a:xfrm>
              <a:off x="6169569" y="2966724"/>
              <a:ext cx="540000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171290" y="3163639"/>
              <a:ext cx="54000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6876256" y="2884706"/>
              <a:ext cx="766932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PCI+MT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156"/>
            <p:cNvSpPr>
              <a:spLocks noChangeArrowheads="1"/>
            </p:cNvSpPr>
            <p:nvPr/>
          </p:nvSpPr>
          <p:spPr bwMode="auto">
            <a:xfrm>
              <a:off x="6876256" y="3091631"/>
              <a:ext cx="766932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MT </a:t>
              </a:r>
              <a:r>
                <a:rPr kumimoji="0" lang="de-DE" altLang="de-DE" sz="105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alone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967155" y="2745701"/>
              <a:ext cx="1709738" cy="640556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60" name="TextBox 1"/>
          <p:cNvSpPr txBox="1"/>
          <p:nvPr/>
        </p:nvSpPr>
        <p:spPr>
          <a:xfrm>
            <a:off x="-185784" y="44624"/>
            <a:ext cx="946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Landmark </a:t>
            </a:r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Analysis for Death or Myocardial Infarction</a:t>
            </a:r>
          </a:p>
        </p:txBody>
      </p:sp>
    </p:spTree>
    <p:extLst>
      <p:ext uri="{BB962C8B-B14F-4D97-AF65-F5344CB8AC3E}">
        <p14:creationId xmlns:p14="http://schemas.microsoft.com/office/powerpoint/2010/main" val="7140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4"/>
          <p:cNvSpPr>
            <a:spLocks noChangeAspect="1" noChangeArrowheads="1" noTextEdit="1"/>
          </p:cNvSpPr>
          <p:nvPr/>
        </p:nvSpPr>
        <p:spPr bwMode="auto">
          <a:xfrm>
            <a:off x="250825" y="1509290"/>
            <a:ext cx="8764588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47650" y="1506115"/>
            <a:ext cx="8770938" cy="4875213"/>
          </a:xfrm>
          <a:prstGeom prst="rect">
            <a:avLst/>
          </a:prstGeom>
          <a:solidFill>
            <a:srgbClr val="EAF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50825" y="1512465"/>
            <a:ext cx="8761413" cy="4865688"/>
          </a:xfrm>
          <a:prstGeom prst="rect">
            <a:avLst/>
          </a:prstGeom>
          <a:solidFill>
            <a:srgbClr val="FFFFFF"/>
          </a:solidFill>
          <a:ln w="39688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257300" y="1196752"/>
            <a:ext cx="7553325" cy="33734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>
            <a:off x="1363663" y="3830415"/>
            <a:ext cx="7340600" cy="631825"/>
          </a:xfrm>
          <a:custGeom>
            <a:avLst/>
            <a:gdLst>
              <a:gd name="T0" fmla="*/ 0 w 2261"/>
              <a:gd name="T1" fmla="*/ 195 h 195"/>
              <a:gd name="T2" fmla="*/ 0 w 2261"/>
              <a:gd name="T3" fmla="*/ 195 h 195"/>
              <a:gd name="T4" fmla="*/ 3 w 2261"/>
              <a:gd name="T5" fmla="*/ 184 h 195"/>
              <a:gd name="T6" fmla="*/ 75 w 2261"/>
              <a:gd name="T7" fmla="*/ 184 h 195"/>
              <a:gd name="T8" fmla="*/ 78 w 2261"/>
              <a:gd name="T9" fmla="*/ 174 h 195"/>
              <a:gd name="T10" fmla="*/ 223 w 2261"/>
              <a:gd name="T11" fmla="*/ 168 h 195"/>
              <a:gd name="T12" fmla="*/ 238 w 2261"/>
              <a:gd name="T13" fmla="*/ 158 h 195"/>
              <a:gd name="T14" fmla="*/ 310 w 2261"/>
              <a:gd name="T15" fmla="*/ 152 h 195"/>
              <a:gd name="T16" fmla="*/ 336 w 2261"/>
              <a:gd name="T17" fmla="*/ 147 h 195"/>
              <a:gd name="T18" fmla="*/ 439 w 2261"/>
              <a:gd name="T19" fmla="*/ 147 h 195"/>
              <a:gd name="T20" fmla="*/ 471 w 2261"/>
              <a:gd name="T21" fmla="*/ 142 h 195"/>
              <a:gd name="T22" fmla="*/ 546 w 2261"/>
              <a:gd name="T23" fmla="*/ 136 h 195"/>
              <a:gd name="T24" fmla="*/ 571 w 2261"/>
              <a:gd name="T25" fmla="*/ 126 h 195"/>
              <a:gd name="T26" fmla="*/ 760 w 2261"/>
              <a:gd name="T27" fmla="*/ 120 h 195"/>
              <a:gd name="T28" fmla="*/ 778 w 2261"/>
              <a:gd name="T29" fmla="*/ 109 h 195"/>
              <a:gd name="T30" fmla="*/ 844 w 2261"/>
              <a:gd name="T31" fmla="*/ 104 h 195"/>
              <a:gd name="T32" fmla="*/ 907 w 2261"/>
              <a:gd name="T33" fmla="*/ 99 h 195"/>
              <a:gd name="T34" fmla="*/ 1008 w 2261"/>
              <a:gd name="T35" fmla="*/ 93 h 195"/>
              <a:gd name="T36" fmla="*/ 1049 w 2261"/>
              <a:gd name="T37" fmla="*/ 82 h 195"/>
              <a:gd name="T38" fmla="*/ 1089 w 2261"/>
              <a:gd name="T39" fmla="*/ 82 h 195"/>
              <a:gd name="T40" fmla="*/ 1140 w 2261"/>
              <a:gd name="T41" fmla="*/ 72 h 195"/>
              <a:gd name="T42" fmla="*/ 1165 w 2261"/>
              <a:gd name="T43" fmla="*/ 72 h 195"/>
              <a:gd name="T44" fmla="*/ 1206 w 2261"/>
              <a:gd name="T45" fmla="*/ 66 h 195"/>
              <a:gd name="T46" fmla="*/ 1272 w 2261"/>
              <a:gd name="T47" fmla="*/ 61 h 195"/>
              <a:gd name="T48" fmla="*/ 1300 w 2261"/>
              <a:gd name="T49" fmla="*/ 50 h 195"/>
              <a:gd name="T50" fmla="*/ 1454 w 2261"/>
              <a:gd name="T51" fmla="*/ 44 h 195"/>
              <a:gd name="T52" fmla="*/ 1463 w 2261"/>
              <a:gd name="T53" fmla="*/ 34 h 195"/>
              <a:gd name="T54" fmla="*/ 1714 w 2261"/>
              <a:gd name="T55" fmla="*/ 34 h 195"/>
              <a:gd name="T56" fmla="*/ 1736 w 2261"/>
              <a:gd name="T57" fmla="*/ 17 h 195"/>
              <a:gd name="T58" fmla="*/ 1893 w 2261"/>
              <a:gd name="T59" fmla="*/ 12 h 195"/>
              <a:gd name="T60" fmla="*/ 1969 w 2261"/>
              <a:gd name="T61" fmla="*/ 12 h 195"/>
              <a:gd name="T62" fmla="*/ 2098 w 2261"/>
              <a:gd name="T63" fmla="*/ 12 h 195"/>
              <a:gd name="T64" fmla="*/ 2107 w 2261"/>
              <a:gd name="T65" fmla="*/ 12 h 195"/>
              <a:gd name="T66" fmla="*/ 2170 w 2261"/>
              <a:gd name="T67" fmla="*/ 6 h 195"/>
              <a:gd name="T68" fmla="*/ 2176 w 2261"/>
              <a:gd name="T69" fmla="*/ 6 h 195"/>
              <a:gd name="T70" fmla="*/ 2185 w 2261"/>
              <a:gd name="T71" fmla="*/ 6 h 195"/>
              <a:gd name="T72" fmla="*/ 2189 w 2261"/>
              <a:gd name="T73" fmla="*/ 6 h 195"/>
              <a:gd name="T74" fmla="*/ 2198 w 2261"/>
              <a:gd name="T75" fmla="*/ 6 h 195"/>
              <a:gd name="T76" fmla="*/ 2201 w 2261"/>
              <a:gd name="T77" fmla="*/ 6 h 195"/>
              <a:gd name="T78" fmla="*/ 2207 w 2261"/>
              <a:gd name="T79" fmla="*/ 6 h 195"/>
              <a:gd name="T80" fmla="*/ 2214 w 2261"/>
              <a:gd name="T81" fmla="*/ 6 h 195"/>
              <a:gd name="T82" fmla="*/ 2223 w 2261"/>
              <a:gd name="T83" fmla="*/ 6 h 195"/>
              <a:gd name="T84" fmla="*/ 2226 w 2261"/>
              <a:gd name="T85" fmla="*/ 6 h 195"/>
              <a:gd name="T86" fmla="*/ 2233 w 2261"/>
              <a:gd name="T87" fmla="*/ 6 h 195"/>
              <a:gd name="T88" fmla="*/ 2236 w 2261"/>
              <a:gd name="T89" fmla="*/ 6 h 195"/>
              <a:gd name="T90" fmla="*/ 2242 w 2261"/>
              <a:gd name="T91" fmla="*/ 6 h 195"/>
              <a:gd name="T92" fmla="*/ 2245 w 2261"/>
              <a:gd name="T93" fmla="*/ 6 h 195"/>
              <a:gd name="T94" fmla="*/ 2255 w 2261"/>
              <a:gd name="T95" fmla="*/ 6 h 195"/>
              <a:gd name="T96" fmla="*/ 2258 w 2261"/>
              <a:gd name="T97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61" h="195">
                <a:moveTo>
                  <a:pt x="0" y="195"/>
                </a:moveTo>
                <a:lnTo>
                  <a:pt x="0" y="195"/>
                </a:lnTo>
                <a:lnTo>
                  <a:pt x="0" y="195"/>
                </a:lnTo>
                <a:lnTo>
                  <a:pt x="0" y="195"/>
                </a:lnTo>
                <a:lnTo>
                  <a:pt x="0" y="195"/>
                </a:lnTo>
                <a:lnTo>
                  <a:pt x="0" y="195"/>
                </a:lnTo>
                <a:lnTo>
                  <a:pt x="0" y="184"/>
                </a:lnTo>
                <a:lnTo>
                  <a:pt x="3" y="184"/>
                </a:lnTo>
                <a:lnTo>
                  <a:pt x="3" y="184"/>
                </a:lnTo>
                <a:lnTo>
                  <a:pt x="12" y="184"/>
                </a:lnTo>
                <a:lnTo>
                  <a:pt x="12" y="184"/>
                </a:lnTo>
                <a:lnTo>
                  <a:pt x="75" y="184"/>
                </a:lnTo>
                <a:lnTo>
                  <a:pt x="75" y="179"/>
                </a:lnTo>
                <a:lnTo>
                  <a:pt x="78" y="179"/>
                </a:lnTo>
                <a:lnTo>
                  <a:pt x="78" y="174"/>
                </a:lnTo>
                <a:lnTo>
                  <a:pt x="172" y="174"/>
                </a:lnTo>
                <a:lnTo>
                  <a:pt x="172" y="168"/>
                </a:lnTo>
                <a:lnTo>
                  <a:pt x="223" y="168"/>
                </a:lnTo>
                <a:lnTo>
                  <a:pt x="223" y="163"/>
                </a:lnTo>
                <a:lnTo>
                  <a:pt x="238" y="163"/>
                </a:lnTo>
                <a:lnTo>
                  <a:pt x="238" y="158"/>
                </a:lnTo>
                <a:lnTo>
                  <a:pt x="279" y="158"/>
                </a:lnTo>
                <a:lnTo>
                  <a:pt x="279" y="152"/>
                </a:lnTo>
                <a:lnTo>
                  <a:pt x="310" y="152"/>
                </a:lnTo>
                <a:lnTo>
                  <a:pt x="310" y="152"/>
                </a:lnTo>
                <a:lnTo>
                  <a:pt x="336" y="152"/>
                </a:lnTo>
                <a:lnTo>
                  <a:pt x="336" y="147"/>
                </a:lnTo>
                <a:lnTo>
                  <a:pt x="354" y="147"/>
                </a:lnTo>
                <a:lnTo>
                  <a:pt x="354" y="147"/>
                </a:lnTo>
                <a:lnTo>
                  <a:pt x="439" y="147"/>
                </a:lnTo>
                <a:lnTo>
                  <a:pt x="439" y="142"/>
                </a:lnTo>
                <a:lnTo>
                  <a:pt x="471" y="142"/>
                </a:lnTo>
                <a:lnTo>
                  <a:pt x="471" y="142"/>
                </a:lnTo>
                <a:lnTo>
                  <a:pt x="483" y="142"/>
                </a:lnTo>
                <a:lnTo>
                  <a:pt x="483" y="136"/>
                </a:lnTo>
                <a:lnTo>
                  <a:pt x="546" y="136"/>
                </a:lnTo>
                <a:lnTo>
                  <a:pt x="546" y="131"/>
                </a:lnTo>
                <a:lnTo>
                  <a:pt x="571" y="131"/>
                </a:lnTo>
                <a:lnTo>
                  <a:pt x="571" y="126"/>
                </a:lnTo>
                <a:lnTo>
                  <a:pt x="612" y="126"/>
                </a:lnTo>
                <a:lnTo>
                  <a:pt x="612" y="120"/>
                </a:lnTo>
                <a:lnTo>
                  <a:pt x="760" y="120"/>
                </a:lnTo>
                <a:lnTo>
                  <a:pt x="760" y="115"/>
                </a:lnTo>
                <a:lnTo>
                  <a:pt x="778" y="115"/>
                </a:lnTo>
                <a:lnTo>
                  <a:pt x="778" y="109"/>
                </a:lnTo>
                <a:lnTo>
                  <a:pt x="797" y="109"/>
                </a:lnTo>
                <a:lnTo>
                  <a:pt x="797" y="104"/>
                </a:lnTo>
                <a:lnTo>
                  <a:pt x="844" y="104"/>
                </a:lnTo>
                <a:lnTo>
                  <a:pt x="844" y="99"/>
                </a:lnTo>
                <a:lnTo>
                  <a:pt x="907" y="99"/>
                </a:lnTo>
                <a:lnTo>
                  <a:pt x="907" y="99"/>
                </a:lnTo>
                <a:lnTo>
                  <a:pt x="945" y="99"/>
                </a:lnTo>
                <a:lnTo>
                  <a:pt x="945" y="93"/>
                </a:lnTo>
                <a:lnTo>
                  <a:pt x="1008" y="93"/>
                </a:lnTo>
                <a:lnTo>
                  <a:pt x="1008" y="88"/>
                </a:lnTo>
                <a:lnTo>
                  <a:pt x="1049" y="88"/>
                </a:lnTo>
                <a:lnTo>
                  <a:pt x="1049" y="82"/>
                </a:lnTo>
                <a:lnTo>
                  <a:pt x="1058" y="82"/>
                </a:lnTo>
                <a:lnTo>
                  <a:pt x="1058" y="82"/>
                </a:lnTo>
                <a:lnTo>
                  <a:pt x="1089" y="82"/>
                </a:lnTo>
                <a:lnTo>
                  <a:pt x="1089" y="77"/>
                </a:lnTo>
                <a:lnTo>
                  <a:pt x="1140" y="77"/>
                </a:lnTo>
                <a:lnTo>
                  <a:pt x="1140" y="72"/>
                </a:lnTo>
                <a:lnTo>
                  <a:pt x="1152" y="72"/>
                </a:lnTo>
                <a:lnTo>
                  <a:pt x="1152" y="72"/>
                </a:lnTo>
                <a:lnTo>
                  <a:pt x="1165" y="72"/>
                </a:lnTo>
                <a:lnTo>
                  <a:pt x="1165" y="66"/>
                </a:lnTo>
                <a:lnTo>
                  <a:pt x="1206" y="66"/>
                </a:lnTo>
                <a:lnTo>
                  <a:pt x="1206" y="66"/>
                </a:lnTo>
                <a:lnTo>
                  <a:pt x="1265" y="66"/>
                </a:lnTo>
                <a:lnTo>
                  <a:pt x="1265" y="61"/>
                </a:lnTo>
                <a:lnTo>
                  <a:pt x="1272" y="61"/>
                </a:lnTo>
                <a:lnTo>
                  <a:pt x="1272" y="55"/>
                </a:lnTo>
                <a:lnTo>
                  <a:pt x="1300" y="55"/>
                </a:lnTo>
                <a:lnTo>
                  <a:pt x="1300" y="50"/>
                </a:lnTo>
                <a:lnTo>
                  <a:pt x="1350" y="50"/>
                </a:lnTo>
                <a:lnTo>
                  <a:pt x="1350" y="44"/>
                </a:lnTo>
                <a:lnTo>
                  <a:pt x="1454" y="44"/>
                </a:lnTo>
                <a:lnTo>
                  <a:pt x="1454" y="39"/>
                </a:lnTo>
                <a:lnTo>
                  <a:pt x="1463" y="39"/>
                </a:lnTo>
                <a:lnTo>
                  <a:pt x="1463" y="34"/>
                </a:lnTo>
                <a:lnTo>
                  <a:pt x="1548" y="34"/>
                </a:lnTo>
                <a:lnTo>
                  <a:pt x="1548" y="34"/>
                </a:lnTo>
                <a:lnTo>
                  <a:pt x="1714" y="34"/>
                </a:lnTo>
                <a:lnTo>
                  <a:pt x="1714" y="28"/>
                </a:lnTo>
                <a:lnTo>
                  <a:pt x="1736" y="28"/>
                </a:lnTo>
                <a:lnTo>
                  <a:pt x="1736" y="17"/>
                </a:lnTo>
                <a:lnTo>
                  <a:pt x="1740" y="17"/>
                </a:lnTo>
                <a:lnTo>
                  <a:pt x="1740" y="12"/>
                </a:lnTo>
                <a:lnTo>
                  <a:pt x="1893" y="12"/>
                </a:lnTo>
                <a:lnTo>
                  <a:pt x="1893" y="12"/>
                </a:lnTo>
                <a:lnTo>
                  <a:pt x="1969" y="12"/>
                </a:lnTo>
                <a:lnTo>
                  <a:pt x="1969" y="12"/>
                </a:lnTo>
                <a:lnTo>
                  <a:pt x="1981" y="12"/>
                </a:lnTo>
                <a:lnTo>
                  <a:pt x="1981" y="12"/>
                </a:lnTo>
                <a:lnTo>
                  <a:pt x="2098" y="12"/>
                </a:lnTo>
                <a:lnTo>
                  <a:pt x="2098" y="12"/>
                </a:lnTo>
                <a:lnTo>
                  <a:pt x="2107" y="12"/>
                </a:lnTo>
                <a:lnTo>
                  <a:pt x="2107" y="12"/>
                </a:lnTo>
                <a:lnTo>
                  <a:pt x="2167" y="12"/>
                </a:lnTo>
                <a:lnTo>
                  <a:pt x="2167" y="6"/>
                </a:lnTo>
                <a:lnTo>
                  <a:pt x="2170" y="6"/>
                </a:lnTo>
                <a:lnTo>
                  <a:pt x="2170" y="6"/>
                </a:lnTo>
                <a:lnTo>
                  <a:pt x="2176" y="6"/>
                </a:lnTo>
                <a:lnTo>
                  <a:pt x="2176" y="6"/>
                </a:lnTo>
                <a:lnTo>
                  <a:pt x="2182" y="6"/>
                </a:lnTo>
                <a:lnTo>
                  <a:pt x="2182" y="6"/>
                </a:lnTo>
                <a:lnTo>
                  <a:pt x="2185" y="6"/>
                </a:lnTo>
                <a:lnTo>
                  <a:pt x="2185" y="6"/>
                </a:lnTo>
                <a:lnTo>
                  <a:pt x="2189" y="6"/>
                </a:lnTo>
                <a:lnTo>
                  <a:pt x="2189" y="6"/>
                </a:lnTo>
                <a:lnTo>
                  <a:pt x="2195" y="6"/>
                </a:lnTo>
                <a:lnTo>
                  <a:pt x="2195" y="6"/>
                </a:lnTo>
                <a:lnTo>
                  <a:pt x="2198" y="6"/>
                </a:lnTo>
                <a:lnTo>
                  <a:pt x="2198" y="6"/>
                </a:lnTo>
                <a:lnTo>
                  <a:pt x="2201" y="6"/>
                </a:lnTo>
                <a:lnTo>
                  <a:pt x="2201" y="6"/>
                </a:lnTo>
                <a:lnTo>
                  <a:pt x="2204" y="6"/>
                </a:lnTo>
                <a:lnTo>
                  <a:pt x="2204" y="6"/>
                </a:lnTo>
                <a:lnTo>
                  <a:pt x="2207" y="6"/>
                </a:lnTo>
                <a:lnTo>
                  <a:pt x="2207" y="6"/>
                </a:lnTo>
                <a:lnTo>
                  <a:pt x="2214" y="6"/>
                </a:lnTo>
                <a:lnTo>
                  <a:pt x="2214" y="6"/>
                </a:lnTo>
                <a:lnTo>
                  <a:pt x="2217" y="6"/>
                </a:lnTo>
                <a:lnTo>
                  <a:pt x="2217" y="6"/>
                </a:lnTo>
                <a:lnTo>
                  <a:pt x="2223" y="6"/>
                </a:lnTo>
                <a:lnTo>
                  <a:pt x="2223" y="6"/>
                </a:lnTo>
                <a:lnTo>
                  <a:pt x="2226" y="6"/>
                </a:lnTo>
                <a:lnTo>
                  <a:pt x="2226" y="6"/>
                </a:lnTo>
                <a:lnTo>
                  <a:pt x="2229" y="6"/>
                </a:lnTo>
                <a:lnTo>
                  <a:pt x="2229" y="6"/>
                </a:lnTo>
                <a:lnTo>
                  <a:pt x="2233" y="6"/>
                </a:lnTo>
                <a:lnTo>
                  <a:pt x="2233" y="6"/>
                </a:lnTo>
                <a:lnTo>
                  <a:pt x="2236" y="6"/>
                </a:lnTo>
                <a:lnTo>
                  <a:pt x="2236" y="6"/>
                </a:lnTo>
                <a:lnTo>
                  <a:pt x="2239" y="6"/>
                </a:lnTo>
                <a:lnTo>
                  <a:pt x="2239" y="6"/>
                </a:lnTo>
                <a:lnTo>
                  <a:pt x="2242" y="6"/>
                </a:lnTo>
                <a:lnTo>
                  <a:pt x="2242" y="6"/>
                </a:lnTo>
                <a:lnTo>
                  <a:pt x="2245" y="6"/>
                </a:lnTo>
                <a:lnTo>
                  <a:pt x="2245" y="6"/>
                </a:lnTo>
                <a:lnTo>
                  <a:pt x="2248" y="6"/>
                </a:lnTo>
                <a:lnTo>
                  <a:pt x="2248" y="6"/>
                </a:lnTo>
                <a:lnTo>
                  <a:pt x="2255" y="6"/>
                </a:lnTo>
                <a:lnTo>
                  <a:pt x="2255" y="6"/>
                </a:lnTo>
                <a:lnTo>
                  <a:pt x="2258" y="6"/>
                </a:lnTo>
                <a:lnTo>
                  <a:pt x="2258" y="0"/>
                </a:lnTo>
                <a:lnTo>
                  <a:pt x="2261" y="0"/>
                </a:lnTo>
                <a:lnTo>
                  <a:pt x="2261" y="0"/>
                </a:lnTo>
              </a:path>
            </a:pathLst>
          </a:custGeom>
          <a:noFill/>
          <a:ln w="222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1363663" y="1307877"/>
            <a:ext cx="7340600" cy="3154363"/>
          </a:xfrm>
          <a:custGeom>
            <a:avLst/>
            <a:gdLst>
              <a:gd name="T0" fmla="*/ 0 w 2261"/>
              <a:gd name="T1" fmla="*/ 972 h 972"/>
              <a:gd name="T2" fmla="*/ 18 w 2261"/>
              <a:gd name="T3" fmla="*/ 956 h 972"/>
              <a:gd name="T4" fmla="*/ 37 w 2261"/>
              <a:gd name="T5" fmla="*/ 940 h 972"/>
              <a:gd name="T6" fmla="*/ 65 w 2261"/>
              <a:gd name="T7" fmla="*/ 923 h 972"/>
              <a:gd name="T8" fmla="*/ 78 w 2261"/>
              <a:gd name="T9" fmla="*/ 891 h 972"/>
              <a:gd name="T10" fmla="*/ 94 w 2261"/>
              <a:gd name="T11" fmla="*/ 864 h 972"/>
              <a:gd name="T12" fmla="*/ 103 w 2261"/>
              <a:gd name="T13" fmla="*/ 837 h 972"/>
              <a:gd name="T14" fmla="*/ 113 w 2261"/>
              <a:gd name="T15" fmla="*/ 799 h 972"/>
              <a:gd name="T16" fmla="*/ 131 w 2261"/>
              <a:gd name="T17" fmla="*/ 772 h 972"/>
              <a:gd name="T18" fmla="*/ 157 w 2261"/>
              <a:gd name="T19" fmla="*/ 729 h 972"/>
              <a:gd name="T20" fmla="*/ 175 w 2261"/>
              <a:gd name="T21" fmla="*/ 702 h 972"/>
              <a:gd name="T22" fmla="*/ 216 w 2261"/>
              <a:gd name="T23" fmla="*/ 686 h 972"/>
              <a:gd name="T24" fmla="*/ 235 w 2261"/>
              <a:gd name="T25" fmla="*/ 659 h 972"/>
              <a:gd name="T26" fmla="*/ 251 w 2261"/>
              <a:gd name="T27" fmla="*/ 638 h 972"/>
              <a:gd name="T28" fmla="*/ 266 w 2261"/>
              <a:gd name="T29" fmla="*/ 621 h 972"/>
              <a:gd name="T30" fmla="*/ 285 w 2261"/>
              <a:gd name="T31" fmla="*/ 605 h 972"/>
              <a:gd name="T32" fmla="*/ 317 w 2261"/>
              <a:gd name="T33" fmla="*/ 578 h 972"/>
              <a:gd name="T34" fmla="*/ 348 w 2261"/>
              <a:gd name="T35" fmla="*/ 567 h 972"/>
              <a:gd name="T36" fmla="*/ 395 w 2261"/>
              <a:gd name="T37" fmla="*/ 556 h 972"/>
              <a:gd name="T38" fmla="*/ 420 w 2261"/>
              <a:gd name="T39" fmla="*/ 535 h 972"/>
              <a:gd name="T40" fmla="*/ 458 w 2261"/>
              <a:gd name="T41" fmla="*/ 518 h 972"/>
              <a:gd name="T42" fmla="*/ 486 w 2261"/>
              <a:gd name="T43" fmla="*/ 491 h 972"/>
              <a:gd name="T44" fmla="*/ 511 w 2261"/>
              <a:gd name="T45" fmla="*/ 475 h 972"/>
              <a:gd name="T46" fmla="*/ 537 w 2261"/>
              <a:gd name="T47" fmla="*/ 453 h 972"/>
              <a:gd name="T48" fmla="*/ 571 w 2261"/>
              <a:gd name="T49" fmla="*/ 431 h 972"/>
              <a:gd name="T50" fmla="*/ 618 w 2261"/>
              <a:gd name="T51" fmla="*/ 410 h 972"/>
              <a:gd name="T52" fmla="*/ 637 w 2261"/>
              <a:gd name="T53" fmla="*/ 393 h 972"/>
              <a:gd name="T54" fmla="*/ 659 w 2261"/>
              <a:gd name="T55" fmla="*/ 366 h 972"/>
              <a:gd name="T56" fmla="*/ 690 w 2261"/>
              <a:gd name="T57" fmla="*/ 350 h 972"/>
              <a:gd name="T58" fmla="*/ 744 w 2261"/>
              <a:gd name="T59" fmla="*/ 334 h 972"/>
              <a:gd name="T60" fmla="*/ 756 w 2261"/>
              <a:gd name="T61" fmla="*/ 317 h 972"/>
              <a:gd name="T62" fmla="*/ 816 w 2261"/>
              <a:gd name="T63" fmla="*/ 301 h 972"/>
              <a:gd name="T64" fmla="*/ 844 w 2261"/>
              <a:gd name="T65" fmla="*/ 284 h 972"/>
              <a:gd name="T66" fmla="*/ 895 w 2261"/>
              <a:gd name="T67" fmla="*/ 268 h 972"/>
              <a:gd name="T68" fmla="*/ 957 w 2261"/>
              <a:gd name="T69" fmla="*/ 252 h 972"/>
              <a:gd name="T70" fmla="*/ 995 w 2261"/>
              <a:gd name="T71" fmla="*/ 224 h 972"/>
              <a:gd name="T72" fmla="*/ 1083 w 2261"/>
              <a:gd name="T73" fmla="*/ 208 h 972"/>
              <a:gd name="T74" fmla="*/ 1140 w 2261"/>
              <a:gd name="T75" fmla="*/ 186 h 972"/>
              <a:gd name="T76" fmla="*/ 1193 w 2261"/>
              <a:gd name="T77" fmla="*/ 170 h 972"/>
              <a:gd name="T78" fmla="*/ 1265 w 2261"/>
              <a:gd name="T79" fmla="*/ 148 h 972"/>
              <a:gd name="T80" fmla="*/ 1297 w 2261"/>
              <a:gd name="T81" fmla="*/ 131 h 972"/>
              <a:gd name="T82" fmla="*/ 1372 w 2261"/>
              <a:gd name="T83" fmla="*/ 115 h 972"/>
              <a:gd name="T84" fmla="*/ 1476 w 2261"/>
              <a:gd name="T85" fmla="*/ 98 h 972"/>
              <a:gd name="T86" fmla="*/ 1573 w 2261"/>
              <a:gd name="T87" fmla="*/ 82 h 972"/>
              <a:gd name="T88" fmla="*/ 1711 w 2261"/>
              <a:gd name="T89" fmla="*/ 65 h 972"/>
              <a:gd name="T90" fmla="*/ 1818 w 2261"/>
              <a:gd name="T91" fmla="*/ 49 h 972"/>
              <a:gd name="T92" fmla="*/ 1846 w 2261"/>
              <a:gd name="T93" fmla="*/ 32 h 972"/>
              <a:gd name="T94" fmla="*/ 1997 w 2261"/>
              <a:gd name="T95" fmla="*/ 10 h 972"/>
              <a:gd name="T96" fmla="*/ 2126 w 2261"/>
              <a:gd name="T97" fmla="*/ 0 h 972"/>
              <a:gd name="T98" fmla="*/ 2176 w 2261"/>
              <a:gd name="T99" fmla="*/ 0 h 972"/>
              <a:gd name="T100" fmla="*/ 2195 w 2261"/>
              <a:gd name="T101" fmla="*/ 0 h 972"/>
              <a:gd name="T102" fmla="*/ 2217 w 2261"/>
              <a:gd name="T103" fmla="*/ 0 h 972"/>
              <a:gd name="T104" fmla="*/ 2226 w 2261"/>
              <a:gd name="T105" fmla="*/ 0 h 972"/>
              <a:gd name="T106" fmla="*/ 2236 w 2261"/>
              <a:gd name="T107" fmla="*/ 0 h 972"/>
              <a:gd name="T108" fmla="*/ 2245 w 2261"/>
              <a:gd name="T109" fmla="*/ 0 h 972"/>
              <a:gd name="T110" fmla="*/ 2258 w 2261"/>
              <a:gd name="T111" fmla="*/ 0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1" h="972">
                <a:moveTo>
                  <a:pt x="0" y="972"/>
                </a:moveTo>
                <a:lnTo>
                  <a:pt x="0" y="972"/>
                </a:lnTo>
                <a:lnTo>
                  <a:pt x="0" y="972"/>
                </a:lnTo>
                <a:lnTo>
                  <a:pt x="0" y="972"/>
                </a:lnTo>
                <a:lnTo>
                  <a:pt x="0" y="972"/>
                </a:lnTo>
                <a:lnTo>
                  <a:pt x="0" y="972"/>
                </a:lnTo>
                <a:lnTo>
                  <a:pt x="0" y="967"/>
                </a:lnTo>
                <a:lnTo>
                  <a:pt x="6" y="967"/>
                </a:lnTo>
                <a:lnTo>
                  <a:pt x="6" y="961"/>
                </a:lnTo>
                <a:lnTo>
                  <a:pt x="15" y="961"/>
                </a:lnTo>
                <a:lnTo>
                  <a:pt x="15" y="956"/>
                </a:lnTo>
                <a:lnTo>
                  <a:pt x="18" y="956"/>
                </a:lnTo>
                <a:lnTo>
                  <a:pt x="18" y="950"/>
                </a:lnTo>
                <a:lnTo>
                  <a:pt x="28" y="950"/>
                </a:lnTo>
                <a:lnTo>
                  <a:pt x="28" y="945"/>
                </a:lnTo>
                <a:lnTo>
                  <a:pt x="34" y="945"/>
                </a:lnTo>
                <a:lnTo>
                  <a:pt x="34" y="940"/>
                </a:lnTo>
                <a:lnTo>
                  <a:pt x="37" y="940"/>
                </a:lnTo>
                <a:lnTo>
                  <a:pt x="37" y="934"/>
                </a:lnTo>
                <a:lnTo>
                  <a:pt x="40" y="934"/>
                </a:lnTo>
                <a:lnTo>
                  <a:pt x="40" y="929"/>
                </a:lnTo>
                <a:lnTo>
                  <a:pt x="62" y="929"/>
                </a:lnTo>
                <a:lnTo>
                  <a:pt x="62" y="923"/>
                </a:lnTo>
                <a:lnTo>
                  <a:pt x="65" y="923"/>
                </a:lnTo>
                <a:lnTo>
                  <a:pt x="65" y="913"/>
                </a:lnTo>
                <a:lnTo>
                  <a:pt x="69" y="913"/>
                </a:lnTo>
                <a:lnTo>
                  <a:pt x="69" y="902"/>
                </a:lnTo>
                <a:lnTo>
                  <a:pt x="72" y="902"/>
                </a:lnTo>
                <a:lnTo>
                  <a:pt x="72" y="891"/>
                </a:lnTo>
                <a:lnTo>
                  <a:pt x="78" y="891"/>
                </a:lnTo>
                <a:lnTo>
                  <a:pt x="78" y="886"/>
                </a:lnTo>
                <a:lnTo>
                  <a:pt x="87" y="886"/>
                </a:lnTo>
                <a:lnTo>
                  <a:pt x="87" y="875"/>
                </a:lnTo>
                <a:lnTo>
                  <a:pt x="91" y="875"/>
                </a:lnTo>
                <a:lnTo>
                  <a:pt x="91" y="864"/>
                </a:lnTo>
                <a:lnTo>
                  <a:pt x="94" y="864"/>
                </a:lnTo>
                <a:lnTo>
                  <a:pt x="94" y="859"/>
                </a:lnTo>
                <a:lnTo>
                  <a:pt x="97" y="859"/>
                </a:lnTo>
                <a:lnTo>
                  <a:pt x="97" y="853"/>
                </a:lnTo>
                <a:lnTo>
                  <a:pt x="100" y="853"/>
                </a:lnTo>
                <a:lnTo>
                  <a:pt x="100" y="837"/>
                </a:lnTo>
                <a:lnTo>
                  <a:pt x="103" y="837"/>
                </a:lnTo>
                <a:lnTo>
                  <a:pt x="103" y="826"/>
                </a:lnTo>
                <a:lnTo>
                  <a:pt x="106" y="826"/>
                </a:lnTo>
                <a:lnTo>
                  <a:pt x="106" y="821"/>
                </a:lnTo>
                <a:lnTo>
                  <a:pt x="109" y="821"/>
                </a:lnTo>
                <a:lnTo>
                  <a:pt x="109" y="799"/>
                </a:lnTo>
                <a:lnTo>
                  <a:pt x="113" y="799"/>
                </a:lnTo>
                <a:lnTo>
                  <a:pt x="113" y="789"/>
                </a:lnTo>
                <a:lnTo>
                  <a:pt x="125" y="789"/>
                </a:lnTo>
                <a:lnTo>
                  <a:pt x="125" y="783"/>
                </a:lnTo>
                <a:lnTo>
                  <a:pt x="128" y="783"/>
                </a:lnTo>
                <a:lnTo>
                  <a:pt x="128" y="772"/>
                </a:lnTo>
                <a:lnTo>
                  <a:pt x="131" y="772"/>
                </a:lnTo>
                <a:lnTo>
                  <a:pt x="131" y="751"/>
                </a:lnTo>
                <a:lnTo>
                  <a:pt x="138" y="751"/>
                </a:lnTo>
                <a:lnTo>
                  <a:pt x="138" y="746"/>
                </a:lnTo>
                <a:lnTo>
                  <a:pt x="153" y="746"/>
                </a:lnTo>
                <a:lnTo>
                  <a:pt x="153" y="729"/>
                </a:lnTo>
                <a:lnTo>
                  <a:pt x="157" y="729"/>
                </a:lnTo>
                <a:lnTo>
                  <a:pt x="157" y="719"/>
                </a:lnTo>
                <a:lnTo>
                  <a:pt x="169" y="719"/>
                </a:lnTo>
                <a:lnTo>
                  <a:pt x="169" y="713"/>
                </a:lnTo>
                <a:lnTo>
                  <a:pt x="172" y="713"/>
                </a:lnTo>
                <a:lnTo>
                  <a:pt x="172" y="702"/>
                </a:lnTo>
                <a:lnTo>
                  <a:pt x="175" y="702"/>
                </a:lnTo>
                <a:lnTo>
                  <a:pt x="175" y="697"/>
                </a:lnTo>
                <a:lnTo>
                  <a:pt x="194" y="697"/>
                </a:lnTo>
                <a:lnTo>
                  <a:pt x="194" y="697"/>
                </a:lnTo>
                <a:lnTo>
                  <a:pt x="197" y="697"/>
                </a:lnTo>
                <a:lnTo>
                  <a:pt x="197" y="686"/>
                </a:lnTo>
                <a:lnTo>
                  <a:pt x="216" y="686"/>
                </a:lnTo>
                <a:lnTo>
                  <a:pt x="216" y="681"/>
                </a:lnTo>
                <a:lnTo>
                  <a:pt x="223" y="681"/>
                </a:lnTo>
                <a:lnTo>
                  <a:pt x="223" y="670"/>
                </a:lnTo>
                <a:lnTo>
                  <a:pt x="226" y="670"/>
                </a:lnTo>
                <a:lnTo>
                  <a:pt x="226" y="659"/>
                </a:lnTo>
                <a:lnTo>
                  <a:pt x="235" y="659"/>
                </a:lnTo>
                <a:lnTo>
                  <a:pt x="235" y="648"/>
                </a:lnTo>
                <a:lnTo>
                  <a:pt x="241" y="648"/>
                </a:lnTo>
                <a:lnTo>
                  <a:pt x="241" y="643"/>
                </a:lnTo>
                <a:lnTo>
                  <a:pt x="248" y="643"/>
                </a:lnTo>
                <a:lnTo>
                  <a:pt x="248" y="638"/>
                </a:lnTo>
                <a:lnTo>
                  <a:pt x="251" y="638"/>
                </a:lnTo>
                <a:lnTo>
                  <a:pt x="251" y="632"/>
                </a:lnTo>
                <a:lnTo>
                  <a:pt x="257" y="632"/>
                </a:lnTo>
                <a:lnTo>
                  <a:pt x="257" y="627"/>
                </a:lnTo>
                <a:lnTo>
                  <a:pt x="260" y="627"/>
                </a:lnTo>
                <a:lnTo>
                  <a:pt x="260" y="621"/>
                </a:lnTo>
                <a:lnTo>
                  <a:pt x="266" y="621"/>
                </a:lnTo>
                <a:lnTo>
                  <a:pt x="266" y="616"/>
                </a:lnTo>
                <a:lnTo>
                  <a:pt x="273" y="616"/>
                </a:lnTo>
                <a:lnTo>
                  <a:pt x="273" y="611"/>
                </a:lnTo>
                <a:lnTo>
                  <a:pt x="282" y="611"/>
                </a:lnTo>
                <a:lnTo>
                  <a:pt x="282" y="605"/>
                </a:lnTo>
                <a:lnTo>
                  <a:pt x="285" y="605"/>
                </a:lnTo>
                <a:lnTo>
                  <a:pt x="285" y="594"/>
                </a:lnTo>
                <a:lnTo>
                  <a:pt x="288" y="594"/>
                </a:lnTo>
                <a:lnTo>
                  <a:pt x="288" y="589"/>
                </a:lnTo>
                <a:lnTo>
                  <a:pt x="295" y="589"/>
                </a:lnTo>
                <a:lnTo>
                  <a:pt x="295" y="578"/>
                </a:lnTo>
                <a:lnTo>
                  <a:pt x="317" y="578"/>
                </a:lnTo>
                <a:lnTo>
                  <a:pt x="317" y="573"/>
                </a:lnTo>
                <a:lnTo>
                  <a:pt x="332" y="573"/>
                </a:lnTo>
                <a:lnTo>
                  <a:pt x="332" y="573"/>
                </a:lnTo>
                <a:lnTo>
                  <a:pt x="339" y="573"/>
                </a:lnTo>
                <a:lnTo>
                  <a:pt x="339" y="567"/>
                </a:lnTo>
                <a:lnTo>
                  <a:pt x="348" y="567"/>
                </a:lnTo>
                <a:lnTo>
                  <a:pt x="348" y="562"/>
                </a:lnTo>
                <a:lnTo>
                  <a:pt x="358" y="562"/>
                </a:lnTo>
                <a:lnTo>
                  <a:pt x="358" y="562"/>
                </a:lnTo>
                <a:lnTo>
                  <a:pt x="373" y="562"/>
                </a:lnTo>
                <a:lnTo>
                  <a:pt x="373" y="556"/>
                </a:lnTo>
                <a:lnTo>
                  <a:pt x="395" y="556"/>
                </a:lnTo>
                <a:lnTo>
                  <a:pt x="395" y="546"/>
                </a:lnTo>
                <a:lnTo>
                  <a:pt x="414" y="546"/>
                </a:lnTo>
                <a:lnTo>
                  <a:pt x="414" y="540"/>
                </a:lnTo>
                <a:lnTo>
                  <a:pt x="417" y="540"/>
                </a:lnTo>
                <a:lnTo>
                  <a:pt x="417" y="535"/>
                </a:lnTo>
                <a:lnTo>
                  <a:pt x="420" y="535"/>
                </a:lnTo>
                <a:lnTo>
                  <a:pt x="420" y="529"/>
                </a:lnTo>
                <a:lnTo>
                  <a:pt x="430" y="529"/>
                </a:lnTo>
                <a:lnTo>
                  <a:pt x="430" y="524"/>
                </a:lnTo>
                <a:lnTo>
                  <a:pt x="449" y="524"/>
                </a:lnTo>
                <a:lnTo>
                  <a:pt x="449" y="518"/>
                </a:lnTo>
                <a:lnTo>
                  <a:pt x="458" y="518"/>
                </a:lnTo>
                <a:lnTo>
                  <a:pt x="458" y="513"/>
                </a:lnTo>
                <a:lnTo>
                  <a:pt x="461" y="513"/>
                </a:lnTo>
                <a:lnTo>
                  <a:pt x="461" y="497"/>
                </a:lnTo>
                <a:lnTo>
                  <a:pt x="483" y="497"/>
                </a:lnTo>
                <a:lnTo>
                  <a:pt x="483" y="491"/>
                </a:lnTo>
                <a:lnTo>
                  <a:pt x="486" y="491"/>
                </a:lnTo>
                <a:lnTo>
                  <a:pt x="486" y="486"/>
                </a:lnTo>
                <a:lnTo>
                  <a:pt x="489" y="486"/>
                </a:lnTo>
                <a:lnTo>
                  <a:pt x="489" y="480"/>
                </a:lnTo>
                <a:lnTo>
                  <a:pt x="505" y="480"/>
                </a:lnTo>
                <a:lnTo>
                  <a:pt x="505" y="475"/>
                </a:lnTo>
                <a:lnTo>
                  <a:pt x="511" y="475"/>
                </a:lnTo>
                <a:lnTo>
                  <a:pt x="511" y="464"/>
                </a:lnTo>
                <a:lnTo>
                  <a:pt x="518" y="464"/>
                </a:lnTo>
                <a:lnTo>
                  <a:pt x="518" y="459"/>
                </a:lnTo>
                <a:lnTo>
                  <a:pt x="530" y="459"/>
                </a:lnTo>
                <a:lnTo>
                  <a:pt x="530" y="453"/>
                </a:lnTo>
                <a:lnTo>
                  <a:pt x="537" y="453"/>
                </a:lnTo>
                <a:lnTo>
                  <a:pt x="537" y="448"/>
                </a:lnTo>
                <a:lnTo>
                  <a:pt x="546" y="448"/>
                </a:lnTo>
                <a:lnTo>
                  <a:pt x="546" y="437"/>
                </a:lnTo>
                <a:lnTo>
                  <a:pt x="555" y="437"/>
                </a:lnTo>
                <a:lnTo>
                  <a:pt x="555" y="431"/>
                </a:lnTo>
                <a:lnTo>
                  <a:pt x="571" y="431"/>
                </a:lnTo>
                <a:lnTo>
                  <a:pt x="571" y="426"/>
                </a:lnTo>
                <a:lnTo>
                  <a:pt x="581" y="426"/>
                </a:lnTo>
                <a:lnTo>
                  <a:pt x="581" y="421"/>
                </a:lnTo>
                <a:lnTo>
                  <a:pt x="603" y="421"/>
                </a:lnTo>
                <a:lnTo>
                  <a:pt x="603" y="410"/>
                </a:lnTo>
                <a:lnTo>
                  <a:pt x="618" y="410"/>
                </a:lnTo>
                <a:lnTo>
                  <a:pt x="618" y="404"/>
                </a:lnTo>
                <a:lnTo>
                  <a:pt x="628" y="404"/>
                </a:lnTo>
                <a:lnTo>
                  <a:pt x="628" y="399"/>
                </a:lnTo>
                <a:lnTo>
                  <a:pt x="631" y="399"/>
                </a:lnTo>
                <a:lnTo>
                  <a:pt x="631" y="393"/>
                </a:lnTo>
                <a:lnTo>
                  <a:pt x="637" y="393"/>
                </a:lnTo>
                <a:lnTo>
                  <a:pt x="637" y="377"/>
                </a:lnTo>
                <a:lnTo>
                  <a:pt x="640" y="377"/>
                </a:lnTo>
                <a:lnTo>
                  <a:pt x="640" y="372"/>
                </a:lnTo>
                <a:lnTo>
                  <a:pt x="656" y="372"/>
                </a:lnTo>
                <a:lnTo>
                  <a:pt x="656" y="366"/>
                </a:lnTo>
                <a:lnTo>
                  <a:pt x="659" y="366"/>
                </a:lnTo>
                <a:lnTo>
                  <a:pt x="659" y="361"/>
                </a:lnTo>
                <a:lnTo>
                  <a:pt x="669" y="361"/>
                </a:lnTo>
                <a:lnTo>
                  <a:pt x="669" y="355"/>
                </a:lnTo>
                <a:lnTo>
                  <a:pt x="684" y="355"/>
                </a:lnTo>
                <a:lnTo>
                  <a:pt x="684" y="350"/>
                </a:lnTo>
                <a:lnTo>
                  <a:pt x="690" y="350"/>
                </a:lnTo>
                <a:lnTo>
                  <a:pt x="690" y="344"/>
                </a:lnTo>
                <a:lnTo>
                  <a:pt x="703" y="344"/>
                </a:lnTo>
                <a:lnTo>
                  <a:pt x="703" y="339"/>
                </a:lnTo>
                <a:lnTo>
                  <a:pt x="709" y="339"/>
                </a:lnTo>
                <a:lnTo>
                  <a:pt x="709" y="334"/>
                </a:lnTo>
                <a:lnTo>
                  <a:pt x="744" y="334"/>
                </a:lnTo>
                <a:lnTo>
                  <a:pt x="744" y="328"/>
                </a:lnTo>
                <a:lnTo>
                  <a:pt x="747" y="328"/>
                </a:lnTo>
                <a:lnTo>
                  <a:pt x="747" y="323"/>
                </a:lnTo>
                <a:lnTo>
                  <a:pt x="750" y="323"/>
                </a:lnTo>
                <a:lnTo>
                  <a:pt x="750" y="317"/>
                </a:lnTo>
                <a:lnTo>
                  <a:pt x="756" y="317"/>
                </a:lnTo>
                <a:lnTo>
                  <a:pt x="756" y="312"/>
                </a:lnTo>
                <a:lnTo>
                  <a:pt x="766" y="312"/>
                </a:lnTo>
                <a:lnTo>
                  <a:pt x="766" y="306"/>
                </a:lnTo>
                <a:lnTo>
                  <a:pt x="791" y="306"/>
                </a:lnTo>
                <a:lnTo>
                  <a:pt x="791" y="301"/>
                </a:lnTo>
                <a:lnTo>
                  <a:pt x="816" y="301"/>
                </a:lnTo>
                <a:lnTo>
                  <a:pt x="816" y="301"/>
                </a:lnTo>
                <a:lnTo>
                  <a:pt x="832" y="301"/>
                </a:lnTo>
                <a:lnTo>
                  <a:pt x="832" y="290"/>
                </a:lnTo>
                <a:lnTo>
                  <a:pt x="835" y="290"/>
                </a:lnTo>
                <a:lnTo>
                  <a:pt x="835" y="284"/>
                </a:lnTo>
                <a:lnTo>
                  <a:pt x="844" y="284"/>
                </a:lnTo>
                <a:lnTo>
                  <a:pt x="844" y="279"/>
                </a:lnTo>
                <a:lnTo>
                  <a:pt x="870" y="279"/>
                </a:lnTo>
                <a:lnTo>
                  <a:pt x="870" y="273"/>
                </a:lnTo>
                <a:lnTo>
                  <a:pt x="885" y="273"/>
                </a:lnTo>
                <a:lnTo>
                  <a:pt x="885" y="268"/>
                </a:lnTo>
                <a:lnTo>
                  <a:pt x="895" y="268"/>
                </a:lnTo>
                <a:lnTo>
                  <a:pt x="895" y="263"/>
                </a:lnTo>
                <a:lnTo>
                  <a:pt x="910" y="263"/>
                </a:lnTo>
                <a:lnTo>
                  <a:pt x="910" y="257"/>
                </a:lnTo>
                <a:lnTo>
                  <a:pt x="926" y="257"/>
                </a:lnTo>
                <a:lnTo>
                  <a:pt x="926" y="252"/>
                </a:lnTo>
                <a:lnTo>
                  <a:pt x="957" y="252"/>
                </a:lnTo>
                <a:lnTo>
                  <a:pt x="957" y="246"/>
                </a:lnTo>
                <a:lnTo>
                  <a:pt x="979" y="246"/>
                </a:lnTo>
                <a:lnTo>
                  <a:pt x="979" y="230"/>
                </a:lnTo>
                <a:lnTo>
                  <a:pt x="989" y="230"/>
                </a:lnTo>
                <a:lnTo>
                  <a:pt x="989" y="224"/>
                </a:lnTo>
                <a:lnTo>
                  <a:pt x="995" y="224"/>
                </a:lnTo>
                <a:lnTo>
                  <a:pt x="995" y="219"/>
                </a:lnTo>
                <a:lnTo>
                  <a:pt x="1042" y="219"/>
                </a:lnTo>
                <a:lnTo>
                  <a:pt x="1042" y="213"/>
                </a:lnTo>
                <a:lnTo>
                  <a:pt x="1071" y="213"/>
                </a:lnTo>
                <a:lnTo>
                  <a:pt x="1071" y="208"/>
                </a:lnTo>
                <a:lnTo>
                  <a:pt x="1083" y="208"/>
                </a:lnTo>
                <a:lnTo>
                  <a:pt x="1083" y="202"/>
                </a:lnTo>
                <a:lnTo>
                  <a:pt x="1089" y="202"/>
                </a:lnTo>
                <a:lnTo>
                  <a:pt x="1089" y="191"/>
                </a:lnTo>
                <a:lnTo>
                  <a:pt x="1127" y="191"/>
                </a:lnTo>
                <a:lnTo>
                  <a:pt x="1127" y="186"/>
                </a:lnTo>
                <a:lnTo>
                  <a:pt x="1140" y="186"/>
                </a:lnTo>
                <a:lnTo>
                  <a:pt x="1140" y="181"/>
                </a:lnTo>
                <a:lnTo>
                  <a:pt x="1180" y="181"/>
                </a:lnTo>
                <a:lnTo>
                  <a:pt x="1180" y="175"/>
                </a:lnTo>
                <a:lnTo>
                  <a:pt x="1184" y="175"/>
                </a:lnTo>
                <a:lnTo>
                  <a:pt x="1184" y="170"/>
                </a:lnTo>
                <a:lnTo>
                  <a:pt x="1193" y="170"/>
                </a:lnTo>
                <a:lnTo>
                  <a:pt x="1193" y="164"/>
                </a:lnTo>
                <a:lnTo>
                  <a:pt x="1228" y="164"/>
                </a:lnTo>
                <a:lnTo>
                  <a:pt x="1228" y="159"/>
                </a:lnTo>
                <a:lnTo>
                  <a:pt x="1246" y="159"/>
                </a:lnTo>
                <a:lnTo>
                  <a:pt x="1246" y="148"/>
                </a:lnTo>
                <a:lnTo>
                  <a:pt x="1265" y="148"/>
                </a:lnTo>
                <a:lnTo>
                  <a:pt x="1265" y="148"/>
                </a:lnTo>
                <a:lnTo>
                  <a:pt x="1268" y="148"/>
                </a:lnTo>
                <a:lnTo>
                  <a:pt x="1268" y="142"/>
                </a:lnTo>
                <a:lnTo>
                  <a:pt x="1272" y="142"/>
                </a:lnTo>
                <a:lnTo>
                  <a:pt x="1272" y="131"/>
                </a:lnTo>
                <a:lnTo>
                  <a:pt x="1297" y="131"/>
                </a:lnTo>
                <a:lnTo>
                  <a:pt x="1297" y="126"/>
                </a:lnTo>
                <a:lnTo>
                  <a:pt x="1303" y="126"/>
                </a:lnTo>
                <a:lnTo>
                  <a:pt x="1303" y="120"/>
                </a:lnTo>
                <a:lnTo>
                  <a:pt x="1319" y="120"/>
                </a:lnTo>
                <a:lnTo>
                  <a:pt x="1319" y="115"/>
                </a:lnTo>
                <a:lnTo>
                  <a:pt x="1372" y="115"/>
                </a:lnTo>
                <a:lnTo>
                  <a:pt x="1372" y="109"/>
                </a:lnTo>
                <a:lnTo>
                  <a:pt x="1407" y="109"/>
                </a:lnTo>
                <a:lnTo>
                  <a:pt x="1407" y="104"/>
                </a:lnTo>
                <a:lnTo>
                  <a:pt x="1444" y="104"/>
                </a:lnTo>
                <a:lnTo>
                  <a:pt x="1444" y="98"/>
                </a:lnTo>
                <a:lnTo>
                  <a:pt x="1476" y="98"/>
                </a:lnTo>
                <a:lnTo>
                  <a:pt x="1476" y="93"/>
                </a:lnTo>
                <a:lnTo>
                  <a:pt x="1513" y="93"/>
                </a:lnTo>
                <a:lnTo>
                  <a:pt x="1513" y="87"/>
                </a:lnTo>
                <a:lnTo>
                  <a:pt x="1564" y="87"/>
                </a:lnTo>
                <a:lnTo>
                  <a:pt x="1564" y="82"/>
                </a:lnTo>
                <a:lnTo>
                  <a:pt x="1573" y="82"/>
                </a:lnTo>
                <a:lnTo>
                  <a:pt x="1573" y="76"/>
                </a:lnTo>
                <a:lnTo>
                  <a:pt x="1611" y="76"/>
                </a:lnTo>
                <a:lnTo>
                  <a:pt x="1611" y="71"/>
                </a:lnTo>
                <a:lnTo>
                  <a:pt x="1708" y="71"/>
                </a:lnTo>
                <a:lnTo>
                  <a:pt x="1708" y="65"/>
                </a:lnTo>
                <a:lnTo>
                  <a:pt x="1711" y="65"/>
                </a:lnTo>
                <a:lnTo>
                  <a:pt x="1711" y="60"/>
                </a:lnTo>
                <a:lnTo>
                  <a:pt x="1749" y="60"/>
                </a:lnTo>
                <a:lnTo>
                  <a:pt x="1749" y="54"/>
                </a:lnTo>
                <a:lnTo>
                  <a:pt x="1809" y="54"/>
                </a:lnTo>
                <a:lnTo>
                  <a:pt x="1809" y="49"/>
                </a:lnTo>
                <a:lnTo>
                  <a:pt x="1818" y="49"/>
                </a:lnTo>
                <a:lnTo>
                  <a:pt x="1818" y="43"/>
                </a:lnTo>
                <a:lnTo>
                  <a:pt x="1824" y="43"/>
                </a:lnTo>
                <a:lnTo>
                  <a:pt x="1824" y="38"/>
                </a:lnTo>
                <a:lnTo>
                  <a:pt x="1843" y="38"/>
                </a:lnTo>
                <a:lnTo>
                  <a:pt x="1843" y="32"/>
                </a:lnTo>
                <a:lnTo>
                  <a:pt x="1846" y="32"/>
                </a:lnTo>
                <a:lnTo>
                  <a:pt x="1846" y="27"/>
                </a:lnTo>
                <a:lnTo>
                  <a:pt x="1900" y="27"/>
                </a:lnTo>
                <a:lnTo>
                  <a:pt x="1900" y="21"/>
                </a:lnTo>
                <a:lnTo>
                  <a:pt x="1984" y="21"/>
                </a:lnTo>
                <a:lnTo>
                  <a:pt x="1984" y="10"/>
                </a:lnTo>
                <a:lnTo>
                  <a:pt x="1997" y="10"/>
                </a:lnTo>
                <a:lnTo>
                  <a:pt x="1997" y="5"/>
                </a:lnTo>
                <a:lnTo>
                  <a:pt x="2025" y="5"/>
                </a:lnTo>
                <a:lnTo>
                  <a:pt x="2025" y="0"/>
                </a:lnTo>
                <a:lnTo>
                  <a:pt x="2032" y="0"/>
                </a:lnTo>
                <a:lnTo>
                  <a:pt x="2032" y="0"/>
                </a:lnTo>
                <a:lnTo>
                  <a:pt x="2126" y="0"/>
                </a:lnTo>
                <a:lnTo>
                  <a:pt x="2126" y="0"/>
                </a:lnTo>
                <a:lnTo>
                  <a:pt x="2164" y="0"/>
                </a:lnTo>
                <a:lnTo>
                  <a:pt x="2164" y="0"/>
                </a:lnTo>
                <a:lnTo>
                  <a:pt x="2167" y="0"/>
                </a:lnTo>
                <a:lnTo>
                  <a:pt x="2167" y="0"/>
                </a:lnTo>
                <a:lnTo>
                  <a:pt x="2176" y="0"/>
                </a:lnTo>
                <a:lnTo>
                  <a:pt x="2176" y="0"/>
                </a:lnTo>
                <a:lnTo>
                  <a:pt x="2189" y="0"/>
                </a:lnTo>
                <a:lnTo>
                  <a:pt x="2189" y="0"/>
                </a:lnTo>
                <a:lnTo>
                  <a:pt x="2192" y="0"/>
                </a:lnTo>
                <a:lnTo>
                  <a:pt x="2192" y="0"/>
                </a:lnTo>
                <a:lnTo>
                  <a:pt x="2195" y="0"/>
                </a:lnTo>
                <a:lnTo>
                  <a:pt x="2195" y="0"/>
                </a:lnTo>
                <a:lnTo>
                  <a:pt x="2201" y="0"/>
                </a:lnTo>
                <a:lnTo>
                  <a:pt x="2201" y="0"/>
                </a:lnTo>
                <a:lnTo>
                  <a:pt x="2211" y="0"/>
                </a:lnTo>
                <a:lnTo>
                  <a:pt x="2211" y="0"/>
                </a:lnTo>
                <a:lnTo>
                  <a:pt x="2217" y="0"/>
                </a:lnTo>
                <a:lnTo>
                  <a:pt x="2217" y="0"/>
                </a:lnTo>
                <a:lnTo>
                  <a:pt x="2220" y="0"/>
                </a:lnTo>
                <a:lnTo>
                  <a:pt x="2220" y="0"/>
                </a:lnTo>
                <a:lnTo>
                  <a:pt x="2223" y="0"/>
                </a:lnTo>
                <a:lnTo>
                  <a:pt x="2223" y="0"/>
                </a:lnTo>
                <a:lnTo>
                  <a:pt x="2226" y="0"/>
                </a:lnTo>
                <a:lnTo>
                  <a:pt x="2226" y="0"/>
                </a:lnTo>
                <a:lnTo>
                  <a:pt x="2229" y="0"/>
                </a:lnTo>
                <a:lnTo>
                  <a:pt x="2229" y="0"/>
                </a:lnTo>
                <a:lnTo>
                  <a:pt x="2233" y="0"/>
                </a:lnTo>
                <a:lnTo>
                  <a:pt x="2233" y="0"/>
                </a:lnTo>
                <a:lnTo>
                  <a:pt x="2236" y="0"/>
                </a:lnTo>
                <a:lnTo>
                  <a:pt x="2236" y="0"/>
                </a:lnTo>
                <a:lnTo>
                  <a:pt x="2239" y="0"/>
                </a:lnTo>
                <a:lnTo>
                  <a:pt x="2239" y="0"/>
                </a:lnTo>
                <a:lnTo>
                  <a:pt x="2242" y="0"/>
                </a:lnTo>
                <a:lnTo>
                  <a:pt x="2242" y="0"/>
                </a:lnTo>
                <a:lnTo>
                  <a:pt x="2245" y="0"/>
                </a:lnTo>
                <a:lnTo>
                  <a:pt x="2245" y="0"/>
                </a:lnTo>
                <a:lnTo>
                  <a:pt x="2251" y="0"/>
                </a:lnTo>
                <a:lnTo>
                  <a:pt x="2251" y="0"/>
                </a:lnTo>
                <a:lnTo>
                  <a:pt x="2255" y="0"/>
                </a:lnTo>
                <a:lnTo>
                  <a:pt x="2255" y="0"/>
                </a:lnTo>
                <a:lnTo>
                  <a:pt x="2258" y="0"/>
                </a:lnTo>
                <a:lnTo>
                  <a:pt x="2258" y="0"/>
                </a:lnTo>
                <a:lnTo>
                  <a:pt x="2261" y="0"/>
                </a:lnTo>
                <a:lnTo>
                  <a:pt x="2261" y="0"/>
                </a:lnTo>
              </a:path>
            </a:pathLst>
          </a:custGeom>
          <a:noFill/>
          <a:ln w="222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V="1">
            <a:off x="1257300" y="1196752"/>
            <a:ext cx="0" cy="337343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H="1">
            <a:off x="1189038" y="4462240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058863" y="4371752"/>
            <a:ext cx="1778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1189038" y="4076477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1058863" y="3985990"/>
            <a:ext cx="1778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>
            <a:off x="1189038" y="3693890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965200" y="3601815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 flipH="1">
            <a:off x="1189038" y="3306540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965200" y="321605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H="1">
            <a:off x="1189038" y="2923952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965200" y="2833465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" name="Line 23"/>
          <p:cNvSpPr>
            <a:spLocks noChangeShapeType="1"/>
          </p:cNvSpPr>
          <p:nvPr/>
        </p:nvSpPr>
        <p:spPr bwMode="auto">
          <a:xfrm flipH="1">
            <a:off x="1189038" y="2538190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49" name="Rectangle 24"/>
          <p:cNvSpPr>
            <a:spLocks noChangeArrowheads="1"/>
          </p:cNvSpPr>
          <p:nvPr/>
        </p:nvSpPr>
        <p:spPr bwMode="auto">
          <a:xfrm>
            <a:off x="965200" y="24477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Line 25"/>
          <p:cNvSpPr>
            <a:spLocks noChangeShapeType="1"/>
          </p:cNvSpPr>
          <p:nvPr/>
        </p:nvSpPr>
        <p:spPr bwMode="auto">
          <a:xfrm flipH="1">
            <a:off x="1189038" y="2150840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52" name="Rectangle 26"/>
          <p:cNvSpPr>
            <a:spLocks noChangeArrowheads="1"/>
          </p:cNvSpPr>
          <p:nvPr/>
        </p:nvSpPr>
        <p:spPr bwMode="auto">
          <a:xfrm>
            <a:off x="965200" y="206035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Line 27"/>
          <p:cNvSpPr>
            <a:spLocks noChangeShapeType="1"/>
          </p:cNvSpPr>
          <p:nvPr/>
        </p:nvSpPr>
        <p:spPr bwMode="auto">
          <a:xfrm flipH="1">
            <a:off x="1189038" y="1768252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965200" y="1677765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Line 29"/>
          <p:cNvSpPr>
            <a:spLocks noChangeShapeType="1"/>
          </p:cNvSpPr>
          <p:nvPr/>
        </p:nvSpPr>
        <p:spPr bwMode="auto">
          <a:xfrm flipH="1">
            <a:off x="1189038" y="1382490"/>
            <a:ext cx="68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056" name="Rectangle 30"/>
          <p:cNvSpPr>
            <a:spLocks noChangeArrowheads="1"/>
          </p:cNvSpPr>
          <p:nvPr/>
        </p:nvSpPr>
        <p:spPr bwMode="auto">
          <a:xfrm>
            <a:off x="965200" y="12920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31"/>
          <p:cNvSpPr>
            <a:spLocks noChangeArrowheads="1"/>
          </p:cNvSpPr>
          <p:nvPr/>
        </p:nvSpPr>
        <p:spPr bwMode="auto">
          <a:xfrm rot="16200000">
            <a:off x="-238125" y="2666777"/>
            <a:ext cx="210661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Cumulative incidence (%)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46"/>
          <p:cNvSpPr>
            <a:spLocks noChangeArrowheads="1"/>
          </p:cNvSpPr>
          <p:nvPr/>
        </p:nvSpPr>
        <p:spPr bwMode="auto">
          <a:xfrm>
            <a:off x="1254125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447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47"/>
          <p:cNvSpPr>
            <a:spLocks noChangeArrowheads="1"/>
          </p:cNvSpPr>
          <p:nvPr/>
        </p:nvSpPr>
        <p:spPr bwMode="auto">
          <a:xfrm>
            <a:off x="1863725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440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48"/>
          <p:cNvSpPr>
            <a:spLocks noChangeArrowheads="1"/>
          </p:cNvSpPr>
          <p:nvPr/>
        </p:nvSpPr>
        <p:spPr bwMode="auto">
          <a:xfrm>
            <a:off x="2474913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434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49"/>
          <p:cNvSpPr>
            <a:spLocks noChangeArrowheads="1"/>
          </p:cNvSpPr>
          <p:nvPr/>
        </p:nvSpPr>
        <p:spPr bwMode="auto">
          <a:xfrm>
            <a:off x="3087688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429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50"/>
          <p:cNvSpPr>
            <a:spLocks noChangeArrowheads="1"/>
          </p:cNvSpPr>
          <p:nvPr/>
        </p:nvSpPr>
        <p:spPr bwMode="auto">
          <a:xfrm>
            <a:off x="3698875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427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Rectangle 51"/>
          <p:cNvSpPr>
            <a:spLocks noChangeArrowheads="1"/>
          </p:cNvSpPr>
          <p:nvPr/>
        </p:nvSpPr>
        <p:spPr bwMode="auto">
          <a:xfrm>
            <a:off x="4311650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422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52"/>
          <p:cNvSpPr>
            <a:spLocks noChangeArrowheads="1"/>
          </p:cNvSpPr>
          <p:nvPr/>
        </p:nvSpPr>
        <p:spPr bwMode="auto">
          <a:xfrm>
            <a:off x="4921250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417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53"/>
          <p:cNvSpPr>
            <a:spLocks noChangeArrowheads="1"/>
          </p:cNvSpPr>
          <p:nvPr/>
        </p:nvSpPr>
        <p:spPr bwMode="auto">
          <a:xfrm>
            <a:off x="5535613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410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Rectangle 54"/>
          <p:cNvSpPr>
            <a:spLocks noChangeArrowheads="1"/>
          </p:cNvSpPr>
          <p:nvPr/>
        </p:nvSpPr>
        <p:spPr bwMode="auto">
          <a:xfrm>
            <a:off x="6145213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407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55"/>
          <p:cNvSpPr>
            <a:spLocks noChangeArrowheads="1"/>
          </p:cNvSpPr>
          <p:nvPr/>
        </p:nvSpPr>
        <p:spPr bwMode="auto">
          <a:xfrm>
            <a:off x="6759575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406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Rectangle 56"/>
          <p:cNvSpPr>
            <a:spLocks noChangeArrowheads="1"/>
          </p:cNvSpPr>
          <p:nvPr/>
        </p:nvSpPr>
        <p:spPr bwMode="auto">
          <a:xfrm>
            <a:off x="7369175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402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57"/>
          <p:cNvSpPr>
            <a:spLocks noChangeArrowheads="1"/>
          </p:cNvSpPr>
          <p:nvPr/>
        </p:nvSpPr>
        <p:spPr bwMode="auto">
          <a:xfrm>
            <a:off x="7980363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399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58"/>
          <p:cNvSpPr>
            <a:spLocks noChangeArrowheads="1"/>
          </p:cNvSpPr>
          <p:nvPr/>
        </p:nvSpPr>
        <p:spPr bwMode="auto">
          <a:xfrm>
            <a:off x="8593138" y="5406802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343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5" name="Rectangle 59"/>
          <p:cNvSpPr>
            <a:spLocks noChangeArrowheads="1"/>
          </p:cNvSpPr>
          <p:nvPr/>
        </p:nvSpPr>
        <p:spPr bwMode="auto">
          <a:xfrm>
            <a:off x="449263" y="5406802"/>
            <a:ext cx="5746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PCI+MT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60"/>
          <p:cNvSpPr>
            <a:spLocks noChangeArrowheads="1"/>
          </p:cNvSpPr>
          <p:nvPr/>
        </p:nvSpPr>
        <p:spPr bwMode="auto">
          <a:xfrm>
            <a:off x="1254125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441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61"/>
          <p:cNvSpPr>
            <a:spLocks noChangeArrowheads="1"/>
          </p:cNvSpPr>
          <p:nvPr/>
        </p:nvSpPr>
        <p:spPr bwMode="auto">
          <a:xfrm>
            <a:off x="1863725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389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62"/>
          <p:cNvSpPr>
            <a:spLocks noChangeArrowheads="1"/>
          </p:cNvSpPr>
          <p:nvPr/>
        </p:nvSpPr>
        <p:spPr bwMode="auto">
          <a:xfrm>
            <a:off x="2474913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360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63"/>
          <p:cNvSpPr>
            <a:spLocks noChangeArrowheads="1"/>
          </p:cNvSpPr>
          <p:nvPr/>
        </p:nvSpPr>
        <p:spPr bwMode="auto">
          <a:xfrm>
            <a:off x="3087688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337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64"/>
          <p:cNvSpPr>
            <a:spLocks noChangeArrowheads="1"/>
          </p:cNvSpPr>
          <p:nvPr/>
        </p:nvSpPr>
        <p:spPr bwMode="auto">
          <a:xfrm>
            <a:off x="3698875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315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65"/>
          <p:cNvSpPr>
            <a:spLocks noChangeArrowheads="1"/>
          </p:cNvSpPr>
          <p:nvPr/>
        </p:nvSpPr>
        <p:spPr bwMode="auto">
          <a:xfrm>
            <a:off x="4311650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302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Rectangle 66"/>
          <p:cNvSpPr>
            <a:spLocks noChangeArrowheads="1"/>
          </p:cNvSpPr>
          <p:nvPr/>
        </p:nvSpPr>
        <p:spPr bwMode="auto">
          <a:xfrm>
            <a:off x="4921250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290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67"/>
          <p:cNvSpPr>
            <a:spLocks noChangeArrowheads="1"/>
          </p:cNvSpPr>
          <p:nvPr/>
        </p:nvSpPr>
        <p:spPr bwMode="auto">
          <a:xfrm>
            <a:off x="5535613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277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4" name="Rectangle 68"/>
          <p:cNvSpPr>
            <a:spLocks noChangeArrowheads="1"/>
          </p:cNvSpPr>
          <p:nvPr/>
        </p:nvSpPr>
        <p:spPr bwMode="auto">
          <a:xfrm>
            <a:off x="6145213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272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5" name="Rectangle 69"/>
          <p:cNvSpPr>
            <a:spLocks noChangeArrowheads="1"/>
          </p:cNvSpPr>
          <p:nvPr/>
        </p:nvSpPr>
        <p:spPr bwMode="auto">
          <a:xfrm>
            <a:off x="6759575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268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6" name="Rectangle 70"/>
          <p:cNvSpPr>
            <a:spLocks noChangeArrowheads="1"/>
          </p:cNvSpPr>
          <p:nvPr/>
        </p:nvSpPr>
        <p:spPr bwMode="auto">
          <a:xfrm>
            <a:off x="7369175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260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7" name="Rectangle 71"/>
          <p:cNvSpPr>
            <a:spLocks noChangeArrowheads="1"/>
          </p:cNvSpPr>
          <p:nvPr/>
        </p:nvSpPr>
        <p:spPr bwMode="auto">
          <a:xfrm>
            <a:off x="7980363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254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8" name="Rectangle 72"/>
          <p:cNvSpPr>
            <a:spLocks noChangeArrowheads="1"/>
          </p:cNvSpPr>
          <p:nvPr/>
        </p:nvSpPr>
        <p:spPr bwMode="auto">
          <a:xfrm>
            <a:off x="8593138" y="5251227"/>
            <a:ext cx="2952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218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Rectangle 73"/>
          <p:cNvSpPr>
            <a:spLocks noChangeArrowheads="1"/>
          </p:cNvSpPr>
          <p:nvPr/>
        </p:nvSpPr>
        <p:spPr bwMode="auto">
          <a:xfrm>
            <a:off x="449263" y="5251227"/>
            <a:ext cx="2603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MT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Rectangle 74"/>
          <p:cNvSpPr>
            <a:spLocks noChangeArrowheads="1"/>
          </p:cNvSpPr>
          <p:nvPr/>
        </p:nvSpPr>
        <p:spPr bwMode="auto">
          <a:xfrm>
            <a:off x="536575" y="5060727"/>
            <a:ext cx="6953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No. at risk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1" name="Line 75"/>
          <p:cNvSpPr>
            <a:spLocks noChangeShapeType="1"/>
          </p:cNvSpPr>
          <p:nvPr/>
        </p:nvSpPr>
        <p:spPr bwMode="auto">
          <a:xfrm>
            <a:off x="1257300" y="4570190"/>
            <a:ext cx="75533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02" name="Line 76"/>
          <p:cNvSpPr>
            <a:spLocks noChangeShapeType="1"/>
          </p:cNvSpPr>
          <p:nvPr/>
        </p:nvSpPr>
        <p:spPr bwMode="auto">
          <a:xfrm>
            <a:off x="1363663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03" name="Rectangle 77"/>
          <p:cNvSpPr>
            <a:spLocks noChangeArrowheads="1"/>
          </p:cNvSpPr>
          <p:nvPr/>
        </p:nvSpPr>
        <p:spPr bwMode="auto">
          <a:xfrm>
            <a:off x="1319213" y="4670202"/>
            <a:ext cx="1778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4" name="Line 78"/>
          <p:cNvSpPr>
            <a:spLocks noChangeShapeType="1"/>
          </p:cNvSpPr>
          <p:nvPr/>
        </p:nvSpPr>
        <p:spPr bwMode="auto">
          <a:xfrm>
            <a:off x="1974850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05" name="Rectangle 79"/>
          <p:cNvSpPr>
            <a:spLocks noChangeArrowheads="1"/>
          </p:cNvSpPr>
          <p:nvPr/>
        </p:nvSpPr>
        <p:spPr bwMode="auto">
          <a:xfrm>
            <a:off x="1928813" y="4670202"/>
            <a:ext cx="1778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Line 80"/>
          <p:cNvSpPr>
            <a:spLocks noChangeShapeType="1"/>
          </p:cNvSpPr>
          <p:nvPr/>
        </p:nvSpPr>
        <p:spPr bwMode="auto">
          <a:xfrm>
            <a:off x="2584450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07" name="Rectangle 81"/>
          <p:cNvSpPr>
            <a:spLocks noChangeArrowheads="1"/>
          </p:cNvSpPr>
          <p:nvPr/>
        </p:nvSpPr>
        <p:spPr bwMode="auto">
          <a:xfrm>
            <a:off x="2540000" y="4670202"/>
            <a:ext cx="1778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Line 82"/>
          <p:cNvSpPr>
            <a:spLocks noChangeShapeType="1"/>
          </p:cNvSpPr>
          <p:nvPr/>
        </p:nvSpPr>
        <p:spPr bwMode="auto">
          <a:xfrm>
            <a:off x="3198813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09" name="Rectangle 83"/>
          <p:cNvSpPr>
            <a:spLocks noChangeArrowheads="1"/>
          </p:cNvSpPr>
          <p:nvPr/>
        </p:nvSpPr>
        <p:spPr bwMode="auto">
          <a:xfrm>
            <a:off x="3152775" y="4670202"/>
            <a:ext cx="1778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0" name="Line 84"/>
          <p:cNvSpPr>
            <a:spLocks noChangeShapeType="1"/>
          </p:cNvSpPr>
          <p:nvPr/>
        </p:nvSpPr>
        <p:spPr bwMode="auto">
          <a:xfrm>
            <a:off x="3808413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11" name="Rectangle 85"/>
          <p:cNvSpPr>
            <a:spLocks noChangeArrowheads="1"/>
          </p:cNvSpPr>
          <p:nvPr/>
        </p:nvSpPr>
        <p:spPr bwMode="auto">
          <a:xfrm>
            <a:off x="3762375" y="4670202"/>
            <a:ext cx="1778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2" name="Line 86"/>
          <p:cNvSpPr>
            <a:spLocks noChangeShapeType="1"/>
          </p:cNvSpPr>
          <p:nvPr/>
        </p:nvSpPr>
        <p:spPr bwMode="auto">
          <a:xfrm>
            <a:off x="4422775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13" name="Rectangle 87"/>
          <p:cNvSpPr>
            <a:spLocks noChangeArrowheads="1"/>
          </p:cNvSpPr>
          <p:nvPr/>
        </p:nvSpPr>
        <p:spPr bwMode="auto">
          <a:xfrm>
            <a:off x="4327525" y="46702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4" name="Line 88"/>
          <p:cNvSpPr>
            <a:spLocks noChangeShapeType="1"/>
          </p:cNvSpPr>
          <p:nvPr/>
        </p:nvSpPr>
        <p:spPr bwMode="auto">
          <a:xfrm>
            <a:off x="5032375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15" name="Rectangle 89"/>
          <p:cNvSpPr>
            <a:spLocks noChangeArrowheads="1"/>
          </p:cNvSpPr>
          <p:nvPr/>
        </p:nvSpPr>
        <p:spPr bwMode="auto">
          <a:xfrm>
            <a:off x="4938713" y="46702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6" name="Line 90"/>
          <p:cNvSpPr>
            <a:spLocks noChangeShapeType="1"/>
          </p:cNvSpPr>
          <p:nvPr/>
        </p:nvSpPr>
        <p:spPr bwMode="auto">
          <a:xfrm>
            <a:off x="5645150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17" name="Rectangle 91"/>
          <p:cNvSpPr>
            <a:spLocks noChangeArrowheads="1"/>
          </p:cNvSpPr>
          <p:nvPr/>
        </p:nvSpPr>
        <p:spPr bwMode="auto">
          <a:xfrm>
            <a:off x="5551488" y="46702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8" name="Line 92"/>
          <p:cNvSpPr>
            <a:spLocks noChangeShapeType="1"/>
          </p:cNvSpPr>
          <p:nvPr/>
        </p:nvSpPr>
        <p:spPr bwMode="auto">
          <a:xfrm>
            <a:off x="6256338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19" name="Rectangle 93"/>
          <p:cNvSpPr>
            <a:spLocks noChangeArrowheads="1"/>
          </p:cNvSpPr>
          <p:nvPr/>
        </p:nvSpPr>
        <p:spPr bwMode="auto">
          <a:xfrm>
            <a:off x="6162675" y="46702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16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Line 94"/>
          <p:cNvSpPr>
            <a:spLocks noChangeShapeType="1"/>
          </p:cNvSpPr>
          <p:nvPr/>
        </p:nvSpPr>
        <p:spPr bwMode="auto">
          <a:xfrm>
            <a:off x="6869113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21" name="Rectangle 95"/>
          <p:cNvSpPr>
            <a:spLocks noChangeArrowheads="1"/>
          </p:cNvSpPr>
          <p:nvPr/>
        </p:nvSpPr>
        <p:spPr bwMode="auto">
          <a:xfrm>
            <a:off x="6775450" y="46702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2" name="Line 96"/>
          <p:cNvSpPr>
            <a:spLocks noChangeShapeType="1"/>
          </p:cNvSpPr>
          <p:nvPr/>
        </p:nvSpPr>
        <p:spPr bwMode="auto">
          <a:xfrm>
            <a:off x="7480300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23" name="Rectangle 97"/>
          <p:cNvSpPr>
            <a:spLocks noChangeArrowheads="1"/>
          </p:cNvSpPr>
          <p:nvPr/>
        </p:nvSpPr>
        <p:spPr bwMode="auto">
          <a:xfrm>
            <a:off x="7386638" y="46702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4" name="Line 98"/>
          <p:cNvSpPr>
            <a:spLocks noChangeShapeType="1"/>
          </p:cNvSpPr>
          <p:nvPr/>
        </p:nvSpPr>
        <p:spPr bwMode="auto">
          <a:xfrm>
            <a:off x="8089900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25" name="Rectangle 99"/>
          <p:cNvSpPr>
            <a:spLocks noChangeArrowheads="1"/>
          </p:cNvSpPr>
          <p:nvPr/>
        </p:nvSpPr>
        <p:spPr bwMode="auto">
          <a:xfrm>
            <a:off x="7996238" y="46702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6" name="Line 100"/>
          <p:cNvSpPr>
            <a:spLocks noChangeShapeType="1"/>
          </p:cNvSpPr>
          <p:nvPr/>
        </p:nvSpPr>
        <p:spPr bwMode="auto">
          <a:xfrm>
            <a:off x="8704263" y="457019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127" name="Rectangle 101"/>
          <p:cNvSpPr>
            <a:spLocks noChangeArrowheads="1"/>
          </p:cNvSpPr>
          <p:nvPr/>
        </p:nvSpPr>
        <p:spPr bwMode="auto">
          <a:xfrm>
            <a:off x="8609013" y="4670202"/>
            <a:ext cx="2794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8" name="Rectangle 102"/>
          <p:cNvSpPr>
            <a:spLocks noChangeArrowheads="1"/>
          </p:cNvSpPr>
          <p:nvPr/>
        </p:nvSpPr>
        <p:spPr bwMode="auto">
          <a:xfrm>
            <a:off x="4022725" y="4828952"/>
            <a:ext cx="2243138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Months after randomization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9" name="Rectangle 103"/>
          <p:cNvSpPr>
            <a:spLocks noChangeArrowheads="1"/>
          </p:cNvSpPr>
          <p:nvPr/>
        </p:nvSpPr>
        <p:spPr bwMode="auto">
          <a:xfrm>
            <a:off x="1285875" y="1211040"/>
            <a:ext cx="1000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0" name="Rectangle 104"/>
          <p:cNvSpPr>
            <a:spLocks noChangeArrowheads="1"/>
          </p:cNvSpPr>
          <p:nvPr/>
        </p:nvSpPr>
        <p:spPr bwMode="auto">
          <a:xfrm>
            <a:off x="1285875" y="1347565"/>
            <a:ext cx="1000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1" name="Rectangle 105"/>
          <p:cNvSpPr>
            <a:spLocks noChangeArrowheads="1"/>
          </p:cNvSpPr>
          <p:nvPr/>
        </p:nvSpPr>
        <p:spPr bwMode="auto">
          <a:xfrm>
            <a:off x="1285875" y="1479327"/>
            <a:ext cx="1000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3" name="Rectangle 107"/>
          <p:cNvSpPr>
            <a:spLocks noChangeArrowheads="1"/>
          </p:cNvSpPr>
          <p:nvPr/>
        </p:nvSpPr>
        <p:spPr bwMode="auto">
          <a:xfrm>
            <a:off x="1285875" y="1211040"/>
            <a:ext cx="1000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4" name="Rectangle 108"/>
          <p:cNvSpPr>
            <a:spLocks noChangeArrowheads="1"/>
          </p:cNvSpPr>
          <p:nvPr/>
        </p:nvSpPr>
        <p:spPr bwMode="auto">
          <a:xfrm>
            <a:off x="1285875" y="1347565"/>
            <a:ext cx="1000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6" name="Rectangle 110"/>
          <p:cNvSpPr>
            <a:spLocks noChangeArrowheads="1"/>
          </p:cNvSpPr>
          <p:nvPr/>
        </p:nvSpPr>
        <p:spPr bwMode="auto">
          <a:xfrm>
            <a:off x="1285875" y="1211040"/>
            <a:ext cx="1000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7" name="Rectangle 111"/>
          <p:cNvSpPr>
            <a:spLocks noChangeArrowheads="1"/>
          </p:cNvSpPr>
          <p:nvPr/>
        </p:nvSpPr>
        <p:spPr bwMode="auto">
          <a:xfrm>
            <a:off x="1285875" y="1347565"/>
            <a:ext cx="47498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PCI+MT vs. MT:         HR 0.16 (95% CI 0.11-0.22)  P&lt;0.001</a:t>
            </a:r>
            <a:endParaRPr kumimoji="0" lang="de-DE" alt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76511" y="1804983"/>
            <a:ext cx="1709738" cy="576064"/>
            <a:chOff x="6894710" y="1666969"/>
            <a:chExt cx="1709738" cy="576064"/>
          </a:xfrm>
        </p:grpSpPr>
        <p:grpSp>
          <p:nvGrpSpPr>
            <p:cNvPr id="5" name="Group 4"/>
            <p:cNvGrpSpPr/>
            <p:nvPr/>
          </p:nvGrpSpPr>
          <p:grpSpPr>
            <a:xfrm>
              <a:off x="6894710" y="1666969"/>
              <a:ext cx="1709738" cy="576064"/>
              <a:chOff x="5967155" y="2776313"/>
              <a:chExt cx="1709738" cy="576064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6169569" y="3179291"/>
                <a:ext cx="54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156"/>
              <p:cNvSpPr>
                <a:spLocks noChangeArrowheads="1"/>
              </p:cNvSpPr>
              <p:nvPr/>
            </p:nvSpPr>
            <p:spPr bwMode="auto">
              <a:xfrm>
                <a:off x="6876256" y="3097273"/>
                <a:ext cx="766932" cy="161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050" dirty="0" smtClean="0">
                    <a:solidFill>
                      <a:srgbClr val="000000"/>
                    </a:solidFill>
                  </a:rPr>
                  <a:t>MT </a:t>
                </a:r>
                <a:r>
                  <a:rPr lang="de-DE" altLang="de-DE" sz="1050" dirty="0" err="1" smtClean="0">
                    <a:solidFill>
                      <a:srgbClr val="000000"/>
                    </a:solidFill>
                  </a:rPr>
                  <a:t>alone</a:t>
                </a:r>
                <a:endPara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67155" y="2776313"/>
                <a:ext cx="1709738" cy="576064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7099837" y="1854834"/>
              <a:ext cx="540000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56"/>
            <p:cNvSpPr>
              <a:spLocks noChangeArrowheads="1"/>
            </p:cNvSpPr>
            <p:nvPr/>
          </p:nvSpPr>
          <p:spPr bwMode="auto">
            <a:xfrm>
              <a:off x="7806524" y="1772816"/>
              <a:ext cx="766932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50" dirty="0" smtClean="0">
                  <a:solidFill>
                    <a:srgbClr val="000000"/>
                  </a:solidFill>
                </a:rPr>
                <a:t>PCI+MT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0" name="TextBox 1"/>
          <p:cNvSpPr txBox="1"/>
          <p:nvPr/>
        </p:nvSpPr>
        <p:spPr>
          <a:xfrm>
            <a:off x="-185784" y="44624"/>
            <a:ext cx="946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Urgent AND Non-Urgent Revascularizations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-75067" y="5949280"/>
            <a:ext cx="9152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Arial"/>
                <a:cs typeface="Arial"/>
              </a:rPr>
              <a:t>After 2 years, &gt; 40% of patients treated by MT had 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Arial"/>
                <a:cs typeface="Arial"/>
              </a:rPr>
              <a:t>crossed over i.e. had undergo any </a:t>
            </a:r>
            <a:r>
              <a:rPr lang="en-US" sz="28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revascularisation</a:t>
            </a:r>
            <a:endParaRPr lang="en-US" sz="28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029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268014" y="13995"/>
            <a:ext cx="8640960" cy="15696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FAME 2</a:t>
            </a:r>
          </a:p>
          <a:p>
            <a:pPr algn="ctr"/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Urgent </a:t>
            </a:r>
            <a:r>
              <a:rPr lang="de-CH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revascularisations</a:t>
            </a:r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CH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according</a:t>
            </a:r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CH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algn="ctr"/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different </a:t>
            </a:r>
            <a:r>
              <a:rPr lang="de-CH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triggers</a:t>
            </a:r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CH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CH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lang="de-CH" sz="3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CH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revascularisation</a:t>
            </a:r>
            <a:endParaRPr lang="de-CH" sz="3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1170" y="1556792"/>
            <a:ext cx="9132830" cy="4429060"/>
            <a:chOff x="648" y="1734259"/>
            <a:chExt cx="9132830" cy="44290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l="1977" t="47376" r="2804" b="6466"/>
            <a:stretch/>
          </p:blipFill>
          <p:spPr>
            <a:xfrm>
              <a:off x="4504720" y="1868422"/>
              <a:ext cx="4498239" cy="3733417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12399" t="1543" r="2446" b="51722"/>
            <a:stretch/>
          </p:blipFill>
          <p:spPr>
            <a:xfrm>
              <a:off x="987695" y="1884595"/>
              <a:ext cx="4022736" cy="378007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702515" y="5757099"/>
              <a:ext cx="2841944" cy="406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Months after </a:t>
              </a:r>
              <a:r>
                <a:rPr lang="en-US" sz="1600" b="1" dirty="0" err="1" smtClean="0"/>
                <a:t>Revascularisation</a:t>
              </a:r>
              <a:endParaRPr lang="en-US" sz="16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12317" y="5468822"/>
              <a:ext cx="301660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14092" y="5468822"/>
              <a:ext cx="301660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61427" y="5468822"/>
              <a:ext cx="301660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47524" y="5468822"/>
              <a:ext cx="418654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49406" y="5468822"/>
              <a:ext cx="418654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98845" y="5468822"/>
              <a:ext cx="418654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14824" y="5468822"/>
              <a:ext cx="418654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68180" y="5757099"/>
              <a:ext cx="2841944" cy="406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Months after </a:t>
              </a:r>
              <a:r>
                <a:rPr lang="en-US" sz="1600" b="1" dirty="0" err="1" smtClean="0"/>
                <a:t>Revascularisation</a:t>
              </a:r>
              <a:endParaRPr lang="en-US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77982" y="5468822"/>
              <a:ext cx="301660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79757" y="5468822"/>
              <a:ext cx="301660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27092" y="5468822"/>
              <a:ext cx="301660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3189" y="5468822"/>
              <a:ext cx="418654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15071" y="5468822"/>
              <a:ext cx="418654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64510" y="5468822"/>
              <a:ext cx="418654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80489" y="5468822"/>
              <a:ext cx="418654" cy="443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en-US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92968" y="1868422"/>
              <a:ext cx="418654" cy="3755518"/>
              <a:chOff x="577290" y="2204864"/>
              <a:chExt cx="418654" cy="375551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694284" y="5517232"/>
                <a:ext cx="301660" cy="4431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94284" y="4955034"/>
                <a:ext cx="30166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94284" y="4401174"/>
                <a:ext cx="30166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5349" y="3854656"/>
                <a:ext cx="3805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77290" y="3320922"/>
                <a:ext cx="41865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16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77290" y="2767062"/>
                <a:ext cx="41865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77290" y="2204864"/>
                <a:ext cx="41865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24</a:t>
                </a:r>
                <a:endParaRPr lang="en-US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095602" y="1777250"/>
              <a:ext cx="198143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90"/>
                  </a:solidFill>
                </a:rPr>
                <a:t>      PCI + MT</a:t>
              </a:r>
              <a:endParaRPr lang="en-US" sz="2800" b="1" dirty="0">
                <a:solidFill>
                  <a:srgbClr val="00009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16708" y="1754255"/>
              <a:ext cx="2626558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90"/>
                  </a:solidFill>
                </a:rPr>
                <a:t>      MT alone</a:t>
              </a:r>
              <a:endParaRPr lang="en-US" sz="2800" b="1" dirty="0">
                <a:solidFill>
                  <a:srgbClr val="00009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1812221" y="3547128"/>
              <a:ext cx="4272069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Cumulative Urgent Revascularization </a:t>
              </a:r>
            </a:p>
            <a:p>
              <a:pPr algn="ctr"/>
              <a:r>
                <a:rPr lang="en-US" dirty="0" smtClean="0"/>
                <a:t>Events per 100 patients-years</a:t>
              </a:r>
              <a:endParaRPr 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69720" y="6054387"/>
            <a:ext cx="8670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1236"/>
                </a:solidFill>
                <a:latin typeface="Arial"/>
                <a:cs typeface="Arial"/>
              </a:rPr>
              <a:t>Urgent </a:t>
            </a:r>
            <a:r>
              <a:rPr lang="en-US" sz="2400" b="1" i="1" dirty="0" err="1" smtClean="0">
                <a:solidFill>
                  <a:srgbClr val="001236"/>
                </a:solidFill>
                <a:latin typeface="Arial"/>
                <a:cs typeface="Arial"/>
              </a:rPr>
              <a:t>revascularisation</a:t>
            </a:r>
            <a:r>
              <a:rPr lang="en-US" sz="2400" b="1" i="1" dirty="0" smtClean="0">
                <a:solidFill>
                  <a:srgbClr val="001236"/>
                </a:solidFill>
                <a:latin typeface="Arial"/>
                <a:cs typeface="Arial"/>
              </a:rPr>
              <a:t> was triggered in &gt; 80% by an MI, </a:t>
            </a:r>
          </a:p>
          <a:p>
            <a:pPr algn="ctr"/>
            <a:r>
              <a:rPr lang="en-US" sz="2400" b="1" i="1" dirty="0" smtClean="0">
                <a:solidFill>
                  <a:srgbClr val="001236"/>
                </a:solidFill>
                <a:latin typeface="Arial"/>
                <a:cs typeface="Arial"/>
              </a:rPr>
              <a:t>by dynamic ST changes, or by resting angina </a:t>
            </a:r>
            <a:endParaRPr lang="en-US" sz="2400" b="1" i="1" dirty="0">
              <a:solidFill>
                <a:srgbClr val="00123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/>
        </p:nvSpPr>
        <p:spPr bwMode="auto">
          <a:xfrm>
            <a:off x="1657772" y="370756"/>
            <a:ext cx="5804794" cy="584775"/>
          </a:xfrm>
          <a:prstGeom prst="rect">
            <a:avLst/>
          </a:prstGeom>
          <a:noFill/>
          <a:extLst/>
        </p:spPr>
        <p:txBody>
          <a:bodyPr wrap="none" rtlCol="0">
            <a:spAutoFit/>
          </a:bodyPr>
          <a:lstStyle/>
          <a:p>
            <a:r>
              <a:rPr lang="fr-FR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Potential</a:t>
            </a:r>
            <a:r>
              <a:rPr lang="fr-F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conflicts</a:t>
            </a:r>
            <a:r>
              <a:rPr lang="fr-F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interest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40679" y="1576026"/>
            <a:ext cx="7620000" cy="415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12800" indent="-812800">
              <a:spcBef>
                <a:spcPct val="20000"/>
              </a:spcBef>
              <a:buClr>
                <a:srgbClr val="7D177A"/>
              </a:buClr>
              <a:buFont typeface="Arial" pitchFamily="34" charset="0"/>
              <a:buNone/>
            </a:pPr>
            <a:r>
              <a:rPr lang="en-US" sz="2000" b="1" dirty="0">
                <a:solidFill>
                  <a:srgbClr val="2A0946"/>
                </a:solidFill>
                <a:cs typeface="Arial" pitchFamily="34" charset="0"/>
              </a:rPr>
              <a:t>Speaker</a:t>
            </a:r>
            <a:r>
              <a:rPr lang="en-US" altLang="fr-FR" sz="2000" b="1" dirty="0">
                <a:solidFill>
                  <a:srgbClr val="2A0946"/>
                </a:solidFill>
                <a:cs typeface="Arial" pitchFamily="34" charset="0"/>
              </a:rPr>
              <a:t>’</a:t>
            </a:r>
            <a:r>
              <a:rPr lang="en-US" sz="2000" b="1" dirty="0">
                <a:solidFill>
                  <a:srgbClr val="2A0946"/>
                </a:solidFill>
                <a:cs typeface="Arial" pitchFamily="34" charset="0"/>
              </a:rPr>
              <a:t>s name: </a:t>
            </a:r>
            <a:r>
              <a:rPr lang="en-US" sz="2000" b="1" dirty="0" smtClean="0">
                <a:solidFill>
                  <a:srgbClr val="2A0946"/>
                </a:solidFill>
                <a:cs typeface="Arial" pitchFamily="34" charset="0"/>
              </a:rPr>
              <a:t>Bernard De </a:t>
            </a:r>
            <a:r>
              <a:rPr lang="en-US" sz="2000" b="1" dirty="0" err="1" smtClean="0">
                <a:solidFill>
                  <a:srgbClr val="2A0946"/>
                </a:solidFill>
                <a:cs typeface="Arial" pitchFamily="34" charset="0"/>
              </a:rPr>
              <a:t>Bruyne</a:t>
            </a:r>
            <a:endParaRPr lang="en-US" sz="2000" b="1" dirty="0" smtClean="0">
              <a:solidFill>
                <a:srgbClr val="2A0946"/>
              </a:solidFill>
              <a:cs typeface="Arial" pitchFamily="34" charset="0"/>
            </a:endParaRPr>
          </a:p>
          <a:p>
            <a:pPr marL="812800" indent="-812800">
              <a:spcBef>
                <a:spcPct val="20000"/>
              </a:spcBef>
              <a:buClr>
                <a:srgbClr val="7D177A"/>
              </a:buClr>
              <a:buFont typeface="Arial" pitchFamily="34" charset="0"/>
              <a:buNone/>
            </a:pPr>
            <a:endParaRPr lang="en-US" sz="2000" b="1" dirty="0">
              <a:solidFill>
                <a:srgbClr val="2A0946"/>
              </a:solidFill>
              <a:cs typeface="Arial" pitchFamily="34" charset="0"/>
            </a:endParaRPr>
          </a:p>
          <a:p>
            <a:pPr marL="812800" indent="-812800">
              <a:spcBef>
                <a:spcPct val="20000"/>
              </a:spcBef>
              <a:buClr>
                <a:srgbClr val="7D177A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> </a:t>
            </a:r>
            <a:r>
              <a:rPr lang="en-US" sz="2000" b="1" dirty="0">
                <a:solidFill>
                  <a:srgbClr val="2A0946"/>
                </a:solidFill>
                <a:cs typeface="Arial" pitchFamily="34" charset="0"/>
              </a:rPr>
              <a:t>I have the following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potential conflicts of interest to report:</a:t>
            </a:r>
          </a:p>
          <a:p>
            <a:pPr marL="812800" indent="-812800">
              <a:spcBef>
                <a:spcPts val="300"/>
              </a:spcBef>
              <a:buClr>
                <a:srgbClr val="7D177A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	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/>
            </a:r>
            <a:b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</a:b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>  Research contracts</a:t>
            </a:r>
            <a:b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</a:b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>  Consulting</a:t>
            </a:r>
          </a:p>
          <a:p>
            <a:pPr marL="812800" indent="-812800">
              <a:spcBef>
                <a:spcPts val="300"/>
              </a:spcBef>
              <a:buClr>
                <a:srgbClr val="7D177A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	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> Employment in industry</a:t>
            </a:r>
            <a:endParaRPr lang="en-US" sz="2000" dirty="0">
              <a:solidFill>
                <a:srgbClr val="2A0946"/>
              </a:solidFill>
              <a:cs typeface="Arial" pitchFamily="34" charset="0"/>
            </a:endParaRPr>
          </a:p>
          <a:p>
            <a:pPr marL="812800" indent="-812800">
              <a:spcBef>
                <a:spcPts val="300"/>
              </a:spcBef>
              <a:buClr>
                <a:srgbClr val="7D177A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	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>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Stockholder of a healthcare company</a:t>
            </a:r>
          </a:p>
          <a:p>
            <a:pPr marL="812800" indent="-812800">
              <a:spcBef>
                <a:spcPts val="300"/>
              </a:spcBef>
              <a:buClr>
                <a:srgbClr val="7D177A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	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>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Owner of a healthcare company</a:t>
            </a:r>
          </a:p>
          <a:p>
            <a:pPr marL="812800" indent="-812800">
              <a:spcBef>
                <a:spcPts val="300"/>
              </a:spcBef>
              <a:buClr>
                <a:srgbClr val="7D177A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	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> </a:t>
            </a:r>
            <a:r>
              <a:rPr lang="en-US" sz="2000" dirty="0">
                <a:solidFill>
                  <a:srgbClr val="2A0946"/>
                </a:solidFill>
                <a:cs typeface="Arial" pitchFamily="34" charset="0"/>
              </a:rPr>
              <a:t>Other(s)</a:t>
            </a:r>
          </a:p>
          <a:p>
            <a:pPr marL="812800" indent="-812800">
              <a:spcBef>
                <a:spcPct val="20000"/>
              </a:spcBef>
              <a:buClr>
                <a:srgbClr val="7D177A"/>
              </a:buClr>
              <a:buFont typeface="Arial" pitchFamily="34" charset="0"/>
              <a:buNone/>
            </a:pPr>
            <a:endParaRPr lang="en-US" sz="1600" dirty="0">
              <a:solidFill>
                <a:srgbClr val="2A0946"/>
              </a:solidFill>
              <a:cs typeface="Arial" pitchFamily="34" charset="0"/>
            </a:endParaRPr>
          </a:p>
          <a:p>
            <a:pPr marL="812800" indent="-812800">
              <a:spcBef>
                <a:spcPct val="20000"/>
              </a:spcBef>
              <a:buClr>
                <a:srgbClr val="7D177A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A0946"/>
                </a:solidFill>
                <a:cs typeface="Arial" pitchFamily="34" charset="0"/>
                <a:sym typeface="Monotype Sorts" charset="2"/>
              </a:rPr>
              <a:t> </a:t>
            </a:r>
            <a:r>
              <a:rPr lang="en-US" sz="2000" b="1" dirty="0">
                <a:solidFill>
                  <a:srgbClr val="2A0946"/>
                </a:solidFill>
                <a:cs typeface="Arial" pitchFamily="34" charset="0"/>
              </a:rPr>
              <a:t>I do not have any potential conflict of interest</a:t>
            </a:r>
            <a:endParaRPr lang="en-GB" sz="2000" dirty="0">
              <a:solidFill>
                <a:srgbClr val="2A0946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3962" y="5899919"/>
            <a:ext cx="9009750" cy="69249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FCC00"/>
              </a:buClr>
            </a:pPr>
            <a:r>
              <a:rPr lang="en-US" altLang="ja-JP" sz="3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Study Supported by St. Jude Medical</a:t>
            </a:r>
            <a:endParaRPr lang="en-US" altLang="ja-JP" sz="3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>
            <a:endCxn id="7" idx="1"/>
          </p:cNvCxnSpPr>
          <p:nvPr/>
        </p:nvCxnSpPr>
        <p:spPr>
          <a:xfrm>
            <a:off x="913737" y="8149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898179" y="2881511"/>
            <a:ext cx="266218" cy="340659"/>
          </a:xfrm>
          <a:custGeom>
            <a:avLst/>
            <a:gdLst>
              <a:gd name="connsiteX0" fmla="*/ 0 w 266218"/>
              <a:gd name="connsiteY0" fmla="*/ 138896 h 341453"/>
              <a:gd name="connsiteX1" fmla="*/ 104172 w 266218"/>
              <a:gd name="connsiteY1" fmla="*/ 231494 h 341453"/>
              <a:gd name="connsiteX2" fmla="*/ 127322 w 266218"/>
              <a:gd name="connsiteY2" fmla="*/ 324091 h 341453"/>
              <a:gd name="connsiteX3" fmla="*/ 185195 w 266218"/>
              <a:gd name="connsiteY3" fmla="*/ 127322 h 341453"/>
              <a:gd name="connsiteX4" fmla="*/ 266218 w 266218"/>
              <a:gd name="connsiteY4" fmla="*/ 0 h 341453"/>
              <a:gd name="connsiteX0" fmla="*/ 0 w 266218"/>
              <a:gd name="connsiteY0" fmla="*/ 138896 h 342246"/>
              <a:gd name="connsiteX1" fmla="*/ 80360 w 266218"/>
              <a:gd name="connsiteY1" fmla="*/ 236256 h 342246"/>
              <a:gd name="connsiteX2" fmla="*/ 127322 w 266218"/>
              <a:gd name="connsiteY2" fmla="*/ 324091 h 342246"/>
              <a:gd name="connsiteX3" fmla="*/ 185195 w 266218"/>
              <a:gd name="connsiteY3" fmla="*/ 127322 h 342246"/>
              <a:gd name="connsiteX4" fmla="*/ 266218 w 266218"/>
              <a:gd name="connsiteY4" fmla="*/ 0 h 342246"/>
              <a:gd name="connsiteX0" fmla="*/ 0 w 266218"/>
              <a:gd name="connsiteY0" fmla="*/ 138896 h 340659"/>
              <a:gd name="connsiteX1" fmla="*/ 80360 w 266218"/>
              <a:gd name="connsiteY1" fmla="*/ 236256 h 340659"/>
              <a:gd name="connsiteX2" fmla="*/ 127322 w 266218"/>
              <a:gd name="connsiteY2" fmla="*/ 324091 h 340659"/>
              <a:gd name="connsiteX3" fmla="*/ 197101 w 266218"/>
              <a:gd name="connsiteY3" fmla="*/ 136847 h 340659"/>
              <a:gd name="connsiteX4" fmla="*/ 266218 w 266218"/>
              <a:gd name="connsiteY4" fmla="*/ 0 h 34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18" h="340659">
                <a:moveTo>
                  <a:pt x="0" y="138896"/>
                </a:moveTo>
                <a:cubicBezTo>
                  <a:pt x="41476" y="169762"/>
                  <a:pt x="59140" y="205390"/>
                  <a:pt x="80360" y="236256"/>
                </a:cubicBezTo>
                <a:cubicBezTo>
                  <a:pt x="101580" y="267122"/>
                  <a:pt x="107865" y="340659"/>
                  <a:pt x="127322" y="324091"/>
                </a:cubicBezTo>
                <a:cubicBezTo>
                  <a:pt x="146779" y="307523"/>
                  <a:pt x="173952" y="190862"/>
                  <a:pt x="197101" y="136847"/>
                </a:cubicBezTo>
                <a:cubicBezTo>
                  <a:pt x="220250" y="82832"/>
                  <a:pt x="237281" y="36653"/>
                  <a:pt x="26621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1883321" y="3213307"/>
            <a:ext cx="266218" cy="340659"/>
          </a:xfrm>
          <a:custGeom>
            <a:avLst/>
            <a:gdLst>
              <a:gd name="connsiteX0" fmla="*/ 0 w 266218"/>
              <a:gd name="connsiteY0" fmla="*/ 138896 h 341453"/>
              <a:gd name="connsiteX1" fmla="*/ 104172 w 266218"/>
              <a:gd name="connsiteY1" fmla="*/ 231494 h 341453"/>
              <a:gd name="connsiteX2" fmla="*/ 127322 w 266218"/>
              <a:gd name="connsiteY2" fmla="*/ 324091 h 341453"/>
              <a:gd name="connsiteX3" fmla="*/ 185195 w 266218"/>
              <a:gd name="connsiteY3" fmla="*/ 127322 h 341453"/>
              <a:gd name="connsiteX4" fmla="*/ 266218 w 266218"/>
              <a:gd name="connsiteY4" fmla="*/ 0 h 341453"/>
              <a:gd name="connsiteX0" fmla="*/ 0 w 266218"/>
              <a:gd name="connsiteY0" fmla="*/ 138896 h 342246"/>
              <a:gd name="connsiteX1" fmla="*/ 80360 w 266218"/>
              <a:gd name="connsiteY1" fmla="*/ 236256 h 342246"/>
              <a:gd name="connsiteX2" fmla="*/ 127322 w 266218"/>
              <a:gd name="connsiteY2" fmla="*/ 324091 h 342246"/>
              <a:gd name="connsiteX3" fmla="*/ 185195 w 266218"/>
              <a:gd name="connsiteY3" fmla="*/ 127322 h 342246"/>
              <a:gd name="connsiteX4" fmla="*/ 266218 w 266218"/>
              <a:gd name="connsiteY4" fmla="*/ 0 h 342246"/>
              <a:gd name="connsiteX0" fmla="*/ 0 w 266218"/>
              <a:gd name="connsiteY0" fmla="*/ 138896 h 340659"/>
              <a:gd name="connsiteX1" fmla="*/ 80360 w 266218"/>
              <a:gd name="connsiteY1" fmla="*/ 236256 h 340659"/>
              <a:gd name="connsiteX2" fmla="*/ 127322 w 266218"/>
              <a:gd name="connsiteY2" fmla="*/ 324091 h 340659"/>
              <a:gd name="connsiteX3" fmla="*/ 197101 w 266218"/>
              <a:gd name="connsiteY3" fmla="*/ 136847 h 340659"/>
              <a:gd name="connsiteX4" fmla="*/ 266218 w 266218"/>
              <a:gd name="connsiteY4" fmla="*/ 0 h 34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18" h="340659">
                <a:moveTo>
                  <a:pt x="0" y="138896"/>
                </a:moveTo>
                <a:cubicBezTo>
                  <a:pt x="41476" y="169762"/>
                  <a:pt x="59140" y="205390"/>
                  <a:pt x="80360" y="236256"/>
                </a:cubicBezTo>
                <a:cubicBezTo>
                  <a:pt x="101580" y="267122"/>
                  <a:pt x="107865" y="340659"/>
                  <a:pt x="127322" y="324091"/>
                </a:cubicBezTo>
                <a:cubicBezTo>
                  <a:pt x="146779" y="307523"/>
                  <a:pt x="173952" y="190862"/>
                  <a:pt x="197101" y="136847"/>
                </a:cubicBezTo>
                <a:cubicBezTo>
                  <a:pt x="220250" y="82832"/>
                  <a:pt x="237281" y="36653"/>
                  <a:pt x="26621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251520" y="1052736"/>
            <a:ext cx="6619422" cy="5463506"/>
            <a:chOff x="760890" y="1418128"/>
            <a:chExt cx="3371276" cy="5463506"/>
          </a:xfrm>
        </p:grpSpPr>
        <p:sp>
          <p:nvSpPr>
            <p:cNvPr id="5247" name="Rectangle 33"/>
            <p:cNvSpPr>
              <a:spLocks noChangeArrowheads="1"/>
            </p:cNvSpPr>
            <p:nvPr/>
          </p:nvSpPr>
          <p:spPr bwMode="auto">
            <a:xfrm>
              <a:off x="1635947" y="1662633"/>
              <a:ext cx="2192250" cy="185985"/>
            </a:xfrm>
            <a:prstGeom prst="rect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096" name="Rectangle 34"/>
            <p:cNvSpPr>
              <a:spLocks noChangeArrowheads="1"/>
            </p:cNvSpPr>
            <p:nvPr/>
          </p:nvSpPr>
          <p:spPr bwMode="auto">
            <a:xfrm>
              <a:off x="1635947" y="2639106"/>
              <a:ext cx="315021" cy="185985"/>
            </a:xfrm>
            <a:prstGeom prst="rect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097" name="Rectangle 35"/>
            <p:cNvSpPr>
              <a:spLocks noChangeArrowheads="1"/>
            </p:cNvSpPr>
            <p:nvPr/>
          </p:nvSpPr>
          <p:spPr bwMode="auto">
            <a:xfrm>
              <a:off x="1635947" y="3614031"/>
              <a:ext cx="235805" cy="187863"/>
            </a:xfrm>
            <a:prstGeom prst="rect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099" name="Rectangle 36"/>
            <p:cNvSpPr>
              <a:spLocks noChangeArrowheads="1"/>
            </p:cNvSpPr>
            <p:nvPr/>
          </p:nvSpPr>
          <p:spPr bwMode="auto">
            <a:xfrm>
              <a:off x="1635947" y="4590504"/>
              <a:ext cx="184223" cy="193500"/>
            </a:xfrm>
            <a:prstGeom prst="rect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0" name="Rectangle 37"/>
            <p:cNvSpPr>
              <a:spLocks noChangeArrowheads="1"/>
            </p:cNvSpPr>
            <p:nvPr/>
          </p:nvSpPr>
          <p:spPr bwMode="auto">
            <a:xfrm>
              <a:off x="1635947" y="5566978"/>
              <a:ext cx="184223" cy="191621"/>
            </a:xfrm>
            <a:prstGeom prst="rect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1" name="Rectangle 38"/>
            <p:cNvSpPr>
              <a:spLocks noChangeArrowheads="1"/>
            </p:cNvSpPr>
            <p:nvPr/>
          </p:nvSpPr>
          <p:spPr bwMode="auto">
            <a:xfrm>
              <a:off x="1635947" y="1854523"/>
              <a:ext cx="2113035" cy="1935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2" name="Rectangle 39"/>
            <p:cNvSpPr>
              <a:spLocks noChangeArrowheads="1"/>
            </p:cNvSpPr>
            <p:nvPr/>
          </p:nvSpPr>
          <p:spPr bwMode="auto">
            <a:xfrm>
              <a:off x="1635947" y="2830997"/>
              <a:ext cx="887953" cy="191621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3" name="Rectangle 40"/>
            <p:cNvSpPr>
              <a:spLocks noChangeArrowheads="1"/>
            </p:cNvSpPr>
            <p:nvPr/>
          </p:nvSpPr>
          <p:spPr bwMode="auto">
            <a:xfrm>
              <a:off x="1635947" y="3812112"/>
              <a:ext cx="572933" cy="18598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4" name="Rectangle 41"/>
            <p:cNvSpPr>
              <a:spLocks noChangeArrowheads="1"/>
            </p:cNvSpPr>
            <p:nvPr/>
          </p:nvSpPr>
          <p:spPr bwMode="auto">
            <a:xfrm>
              <a:off x="1635947" y="4787036"/>
              <a:ext cx="469768" cy="187863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5" name="Rectangle 42"/>
            <p:cNvSpPr>
              <a:spLocks noChangeArrowheads="1"/>
            </p:cNvSpPr>
            <p:nvPr/>
          </p:nvSpPr>
          <p:spPr bwMode="auto">
            <a:xfrm>
              <a:off x="1635947" y="5763510"/>
              <a:ext cx="372130" cy="18598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6" name="Rectangle 43"/>
            <p:cNvSpPr>
              <a:spLocks noChangeArrowheads="1"/>
            </p:cNvSpPr>
            <p:nvPr/>
          </p:nvSpPr>
          <p:spPr bwMode="auto">
            <a:xfrm>
              <a:off x="1635947" y="2052603"/>
              <a:ext cx="2009870" cy="185985"/>
            </a:xfrm>
            <a:prstGeom prst="rect">
              <a:avLst/>
            </a:prstGeom>
            <a:solidFill>
              <a:srgbClr val="006600"/>
            </a:solidFill>
            <a:ln w="0">
              <a:solidFill>
                <a:srgbClr val="505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7" name="Rectangle 44"/>
            <p:cNvSpPr>
              <a:spLocks noChangeArrowheads="1"/>
            </p:cNvSpPr>
            <p:nvPr/>
          </p:nvSpPr>
          <p:spPr bwMode="auto">
            <a:xfrm>
              <a:off x="1635947" y="3027529"/>
              <a:ext cx="480822" cy="193500"/>
            </a:xfrm>
            <a:prstGeom prst="rect">
              <a:avLst/>
            </a:prstGeom>
            <a:solidFill>
              <a:srgbClr val="006600"/>
            </a:solidFill>
            <a:ln w="0">
              <a:solidFill>
                <a:srgbClr val="505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8" name="Rectangle 45"/>
            <p:cNvSpPr>
              <a:spLocks noChangeArrowheads="1"/>
            </p:cNvSpPr>
            <p:nvPr/>
          </p:nvSpPr>
          <p:spPr bwMode="auto">
            <a:xfrm>
              <a:off x="1635947" y="4004002"/>
              <a:ext cx="497401" cy="191621"/>
            </a:xfrm>
            <a:prstGeom prst="rect">
              <a:avLst/>
            </a:prstGeom>
            <a:solidFill>
              <a:srgbClr val="006600"/>
            </a:solidFill>
            <a:ln w="0">
              <a:solidFill>
                <a:srgbClr val="505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09" name="Rectangle 46"/>
            <p:cNvSpPr>
              <a:spLocks noChangeArrowheads="1"/>
            </p:cNvSpPr>
            <p:nvPr/>
          </p:nvSpPr>
          <p:spPr bwMode="auto">
            <a:xfrm>
              <a:off x="1635947" y="4980474"/>
              <a:ext cx="486348" cy="191621"/>
            </a:xfrm>
            <a:prstGeom prst="rect">
              <a:avLst/>
            </a:prstGeom>
            <a:solidFill>
              <a:srgbClr val="006600"/>
            </a:solidFill>
            <a:ln w="0">
              <a:solidFill>
                <a:srgbClr val="505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110" name="Rectangle 47"/>
            <p:cNvSpPr>
              <a:spLocks noChangeArrowheads="1"/>
            </p:cNvSpPr>
            <p:nvPr/>
          </p:nvSpPr>
          <p:spPr bwMode="auto">
            <a:xfrm>
              <a:off x="1635947" y="5955400"/>
              <a:ext cx="458715" cy="193500"/>
            </a:xfrm>
            <a:prstGeom prst="rect">
              <a:avLst/>
            </a:prstGeom>
            <a:solidFill>
              <a:srgbClr val="006600"/>
            </a:solidFill>
            <a:ln w="0">
              <a:solidFill>
                <a:srgbClr val="505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276" name="Line 103"/>
            <p:cNvSpPr>
              <a:spLocks noChangeShapeType="1"/>
            </p:cNvSpPr>
            <p:nvPr/>
          </p:nvSpPr>
          <p:spPr bwMode="auto">
            <a:xfrm flipV="1">
              <a:off x="1481200" y="1418128"/>
              <a:ext cx="0" cy="4941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277" name="Rectangle 104"/>
            <p:cNvSpPr>
              <a:spLocks noChangeArrowheads="1"/>
            </p:cNvSpPr>
            <p:nvPr/>
          </p:nvSpPr>
          <p:spPr bwMode="auto">
            <a:xfrm>
              <a:off x="760890" y="1505180"/>
              <a:ext cx="3788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Baseline</a:t>
              </a:r>
              <a:endPara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78" name="Rectangle 105"/>
            <p:cNvSpPr>
              <a:spLocks noChangeArrowheads="1"/>
            </p:cNvSpPr>
            <p:nvPr/>
          </p:nvSpPr>
          <p:spPr bwMode="auto">
            <a:xfrm>
              <a:off x="1132744" y="1676561"/>
              <a:ext cx="24165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dirty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PCI+MT</a:t>
              </a:r>
              <a:endParaRPr kumimoji="0" lang="de-DE" altLang="de-DE" sz="180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79" name="Rectangle 106"/>
            <p:cNvSpPr>
              <a:spLocks noChangeArrowheads="1"/>
            </p:cNvSpPr>
            <p:nvPr/>
          </p:nvSpPr>
          <p:spPr bwMode="auto">
            <a:xfrm>
              <a:off x="1132744" y="1874641"/>
              <a:ext cx="27104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MT alone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0" name="Rectangle 107"/>
            <p:cNvSpPr>
              <a:spLocks noChangeArrowheads="1"/>
            </p:cNvSpPr>
            <p:nvPr/>
          </p:nvSpPr>
          <p:spPr bwMode="auto">
            <a:xfrm>
              <a:off x="1132744" y="2066531"/>
              <a:ext cx="23920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Registry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1" name="Rectangle 108"/>
            <p:cNvSpPr>
              <a:spLocks noChangeArrowheads="1"/>
            </p:cNvSpPr>
            <p:nvPr/>
          </p:nvSpPr>
          <p:spPr bwMode="auto">
            <a:xfrm>
              <a:off x="1396458" y="2263063"/>
              <a:ext cx="103165" cy="17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2" name="Rectangle 109"/>
            <p:cNvSpPr>
              <a:spLocks noChangeArrowheads="1"/>
            </p:cNvSpPr>
            <p:nvPr/>
          </p:nvSpPr>
          <p:spPr bwMode="auto">
            <a:xfrm>
              <a:off x="760890" y="2481653"/>
              <a:ext cx="34570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30 Days</a:t>
              </a:r>
              <a:endParaRPr kumimoji="0" lang="de-DE" altLang="de-DE" sz="3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3" name="Rectangle 110"/>
            <p:cNvSpPr>
              <a:spLocks noChangeArrowheads="1"/>
            </p:cNvSpPr>
            <p:nvPr/>
          </p:nvSpPr>
          <p:spPr bwMode="auto">
            <a:xfrm>
              <a:off x="1132744" y="2653033"/>
              <a:ext cx="24165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PCI+MT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4" name="Rectangle 111"/>
            <p:cNvSpPr>
              <a:spLocks noChangeArrowheads="1"/>
            </p:cNvSpPr>
            <p:nvPr/>
          </p:nvSpPr>
          <p:spPr bwMode="auto">
            <a:xfrm>
              <a:off x="1132744" y="2849567"/>
              <a:ext cx="27104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MT alone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5" name="Rectangle 112"/>
            <p:cNvSpPr>
              <a:spLocks noChangeArrowheads="1"/>
            </p:cNvSpPr>
            <p:nvPr/>
          </p:nvSpPr>
          <p:spPr bwMode="auto">
            <a:xfrm>
              <a:off x="1132744" y="3043004"/>
              <a:ext cx="23920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Registry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6" name="Rectangle 113"/>
            <p:cNvSpPr>
              <a:spLocks noChangeArrowheads="1"/>
            </p:cNvSpPr>
            <p:nvPr/>
          </p:nvSpPr>
          <p:spPr bwMode="auto">
            <a:xfrm>
              <a:off x="1396458" y="3239537"/>
              <a:ext cx="103165" cy="17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7" name="Rectangle 114"/>
            <p:cNvSpPr>
              <a:spLocks noChangeArrowheads="1"/>
            </p:cNvSpPr>
            <p:nvPr/>
          </p:nvSpPr>
          <p:spPr bwMode="auto">
            <a:xfrm>
              <a:off x="760890" y="3461221"/>
              <a:ext cx="4012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6 Months</a:t>
              </a:r>
              <a:endParaRPr kumimoji="0" lang="de-DE" altLang="de-DE" sz="3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8" name="Rectangle 115"/>
            <p:cNvSpPr>
              <a:spLocks noChangeArrowheads="1"/>
            </p:cNvSpPr>
            <p:nvPr/>
          </p:nvSpPr>
          <p:spPr bwMode="auto">
            <a:xfrm>
              <a:off x="1132744" y="3629507"/>
              <a:ext cx="24165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PCI+MT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9" name="Rectangle 116"/>
            <p:cNvSpPr>
              <a:spLocks noChangeArrowheads="1"/>
            </p:cNvSpPr>
            <p:nvPr/>
          </p:nvSpPr>
          <p:spPr bwMode="auto">
            <a:xfrm>
              <a:off x="1132744" y="3826039"/>
              <a:ext cx="27104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MT alone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0" name="Rectangle 117"/>
            <p:cNvSpPr>
              <a:spLocks noChangeArrowheads="1"/>
            </p:cNvSpPr>
            <p:nvPr/>
          </p:nvSpPr>
          <p:spPr bwMode="auto">
            <a:xfrm>
              <a:off x="1132744" y="4017929"/>
              <a:ext cx="23920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Registry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1" name="Rectangle 118"/>
            <p:cNvSpPr>
              <a:spLocks noChangeArrowheads="1"/>
            </p:cNvSpPr>
            <p:nvPr/>
          </p:nvSpPr>
          <p:spPr bwMode="auto">
            <a:xfrm>
              <a:off x="1396458" y="4216009"/>
              <a:ext cx="103165" cy="17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2" name="Rectangle 119"/>
            <p:cNvSpPr>
              <a:spLocks noChangeArrowheads="1"/>
            </p:cNvSpPr>
            <p:nvPr/>
          </p:nvSpPr>
          <p:spPr bwMode="auto">
            <a:xfrm>
              <a:off x="760890" y="4437694"/>
              <a:ext cx="45214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12 Months</a:t>
              </a:r>
              <a:endParaRPr kumimoji="0" lang="de-DE" altLang="de-DE" sz="3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3" name="Rectangle 120"/>
            <p:cNvSpPr>
              <a:spLocks noChangeArrowheads="1"/>
            </p:cNvSpPr>
            <p:nvPr/>
          </p:nvSpPr>
          <p:spPr bwMode="auto">
            <a:xfrm>
              <a:off x="1132744" y="4604432"/>
              <a:ext cx="24165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PCI+MT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4" name="Rectangle 121"/>
            <p:cNvSpPr>
              <a:spLocks noChangeArrowheads="1"/>
            </p:cNvSpPr>
            <p:nvPr/>
          </p:nvSpPr>
          <p:spPr bwMode="auto">
            <a:xfrm>
              <a:off x="1132744" y="4802512"/>
              <a:ext cx="27104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MT alone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5" name="Rectangle 122"/>
            <p:cNvSpPr>
              <a:spLocks noChangeArrowheads="1"/>
            </p:cNvSpPr>
            <p:nvPr/>
          </p:nvSpPr>
          <p:spPr bwMode="auto">
            <a:xfrm>
              <a:off x="1132744" y="4994402"/>
              <a:ext cx="23920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Registry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6" name="Rectangle 123"/>
            <p:cNvSpPr>
              <a:spLocks noChangeArrowheads="1"/>
            </p:cNvSpPr>
            <p:nvPr/>
          </p:nvSpPr>
          <p:spPr bwMode="auto">
            <a:xfrm>
              <a:off x="1396458" y="5190934"/>
              <a:ext cx="103165" cy="17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7" name="Rectangle 124"/>
            <p:cNvSpPr>
              <a:spLocks noChangeArrowheads="1"/>
            </p:cNvSpPr>
            <p:nvPr/>
          </p:nvSpPr>
          <p:spPr bwMode="auto">
            <a:xfrm>
              <a:off x="760890" y="5414166"/>
              <a:ext cx="45214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24 Months</a:t>
              </a:r>
              <a:endParaRPr kumimoji="0" lang="de-DE" altLang="de-DE" sz="3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8" name="Rectangle 125"/>
            <p:cNvSpPr>
              <a:spLocks noChangeArrowheads="1"/>
            </p:cNvSpPr>
            <p:nvPr/>
          </p:nvSpPr>
          <p:spPr bwMode="auto">
            <a:xfrm>
              <a:off x="1132744" y="5580905"/>
              <a:ext cx="24165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PCI+MT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9" name="Rectangle 126"/>
            <p:cNvSpPr>
              <a:spLocks noChangeArrowheads="1"/>
            </p:cNvSpPr>
            <p:nvPr/>
          </p:nvSpPr>
          <p:spPr bwMode="auto">
            <a:xfrm>
              <a:off x="1132744" y="5777438"/>
              <a:ext cx="27104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MT alone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00" name="Rectangle 127"/>
            <p:cNvSpPr>
              <a:spLocks noChangeArrowheads="1"/>
            </p:cNvSpPr>
            <p:nvPr/>
          </p:nvSpPr>
          <p:spPr bwMode="auto">
            <a:xfrm>
              <a:off x="1132744" y="5975518"/>
              <a:ext cx="23920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i="0" u="none" strike="noStrike" cap="none" normalizeH="0" baseline="0" smtClean="0">
                  <a:ln>
                    <a:noFill/>
                  </a:ln>
                  <a:solidFill>
                    <a:srgbClr val="001236"/>
                  </a:solidFill>
                  <a:effectLst/>
                  <a:latin typeface="Arial" pitchFamily="34" charset="0"/>
                  <a:cs typeface="Arial" pitchFamily="34" charset="0"/>
                </a:rPr>
                <a:t>Registry</a:t>
              </a:r>
              <a:endParaRPr kumimoji="0" lang="de-DE" altLang="de-DE" sz="1800" i="0" u="none" strike="noStrike" cap="none" normalizeH="0" baseline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01" name="Line 128"/>
            <p:cNvSpPr>
              <a:spLocks noChangeShapeType="1"/>
            </p:cNvSpPr>
            <p:nvPr/>
          </p:nvSpPr>
          <p:spPr bwMode="auto">
            <a:xfrm>
              <a:off x="1635947" y="6359298"/>
              <a:ext cx="0" cy="77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302" name="Rectangle 129"/>
            <p:cNvSpPr>
              <a:spLocks noChangeArrowheads="1"/>
            </p:cNvSpPr>
            <p:nvPr/>
          </p:nvSpPr>
          <p:spPr bwMode="auto">
            <a:xfrm>
              <a:off x="1608545" y="6429669"/>
              <a:ext cx="579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de-DE" altLang="de-DE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03" name="Line 130"/>
            <p:cNvSpPr>
              <a:spLocks noChangeShapeType="1"/>
            </p:cNvSpPr>
            <p:nvPr/>
          </p:nvSpPr>
          <p:spPr bwMode="auto">
            <a:xfrm>
              <a:off x="2260463" y="6359298"/>
              <a:ext cx="0" cy="77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304" name="Rectangle 131"/>
            <p:cNvSpPr>
              <a:spLocks noChangeArrowheads="1"/>
            </p:cNvSpPr>
            <p:nvPr/>
          </p:nvSpPr>
          <p:spPr bwMode="auto">
            <a:xfrm>
              <a:off x="2192532" y="6429669"/>
              <a:ext cx="11593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36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05" name="Line 132"/>
            <p:cNvSpPr>
              <a:spLocks noChangeShapeType="1"/>
            </p:cNvSpPr>
            <p:nvPr/>
          </p:nvSpPr>
          <p:spPr bwMode="auto">
            <a:xfrm>
              <a:off x="2883136" y="6359298"/>
              <a:ext cx="0" cy="77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306" name="Rectangle 133"/>
            <p:cNvSpPr>
              <a:spLocks noChangeArrowheads="1"/>
            </p:cNvSpPr>
            <p:nvPr/>
          </p:nvSpPr>
          <p:spPr bwMode="auto">
            <a:xfrm>
              <a:off x="2817043" y="6429669"/>
              <a:ext cx="11593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de-DE" altLang="de-DE" sz="36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11" name="Rectangle 138"/>
            <p:cNvSpPr>
              <a:spLocks noChangeArrowheads="1"/>
            </p:cNvSpPr>
            <p:nvPr/>
          </p:nvSpPr>
          <p:spPr bwMode="auto">
            <a:xfrm>
              <a:off x="1710107" y="6635413"/>
              <a:ext cx="16266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cs typeface="Arial" pitchFamily="34" charset="0"/>
                </a:rPr>
                <a:t>Patients with CCS II to IV (%)</a:t>
              </a:r>
              <a:endParaRPr kumimoji="0" lang="de-DE" altLang="de-DE" sz="36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314" name="Straight Connector 5313"/>
            <p:cNvCxnSpPr>
              <a:stCxn id="5301" idx="0"/>
            </p:cNvCxnSpPr>
            <p:nvPr/>
          </p:nvCxnSpPr>
          <p:spPr>
            <a:xfrm>
              <a:off x="1635948" y="6359298"/>
              <a:ext cx="24962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0" name="TextBox 42"/>
          <p:cNvSpPr txBox="1"/>
          <p:nvPr/>
        </p:nvSpPr>
        <p:spPr>
          <a:xfrm>
            <a:off x="251520" y="35913"/>
            <a:ext cx="864096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CH" sz="3200" b="1" dirty="0" smtClean="0">
                <a:solidFill>
                  <a:srgbClr val="FF0000"/>
                </a:solidFill>
                <a:latin typeface="Arial"/>
                <a:cs typeface="Arial"/>
              </a:rPr>
              <a:t>FAME 2 Symptoms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23928" y="2852936"/>
            <a:ext cx="4896544" cy="2880320"/>
            <a:chOff x="3923928" y="2852936"/>
            <a:chExt cx="4896544" cy="2880320"/>
          </a:xfrm>
        </p:grpSpPr>
        <p:grpSp>
          <p:nvGrpSpPr>
            <p:cNvPr id="4" name="Group 3"/>
            <p:cNvGrpSpPr/>
            <p:nvPr/>
          </p:nvGrpSpPr>
          <p:grpSpPr>
            <a:xfrm>
              <a:off x="3923928" y="2852936"/>
              <a:ext cx="4896544" cy="2880320"/>
              <a:chOff x="3707904" y="2852936"/>
              <a:chExt cx="5112568" cy="2880320"/>
            </a:xfrm>
          </p:grpSpPr>
          <p:grpSp>
            <p:nvGrpSpPr>
              <p:cNvPr id="52" name="Group 5"/>
              <p:cNvGrpSpPr>
                <a:grpSpLocks noChangeAspect="1"/>
              </p:cNvGrpSpPr>
              <p:nvPr/>
            </p:nvGrpSpPr>
            <p:grpSpPr bwMode="auto">
              <a:xfrm>
                <a:off x="3707904" y="2946275"/>
                <a:ext cx="5014024" cy="2786981"/>
                <a:chOff x="156" y="588"/>
                <a:chExt cx="5525" cy="3071"/>
              </a:xfrm>
            </p:grpSpPr>
            <p:sp>
              <p:nvSpPr>
                <p:cNvPr id="53" name="AutoShape 4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58" y="590"/>
                  <a:ext cx="5521" cy="30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54" name="Rectangle 6"/>
                <p:cNvSpPr>
                  <a:spLocks noChangeArrowheads="1"/>
                </p:cNvSpPr>
                <p:nvPr/>
              </p:nvSpPr>
              <p:spPr bwMode="auto">
                <a:xfrm>
                  <a:off x="156" y="588"/>
                  <a:ext cx="5525" cy="3071"/>
                </a:xfrm>
                <a:prstGeom prst="rect">
                  <a:avLst/>
                </a:prstGeom>
                <a:solidFill>
                  <a:srgbClr val="EAF2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55" name="Rectangle 7"/>
                <p:cNvSpPr>
                  <a:spLocks noChangeArrowheads="1"/>
                </p:cNvSpPr>
                <p:nvPr/>
              </p:nvSpPr>
              <p:spPr bwMode="auto">
                <a:xfrm>
                  <a:off x="158" y="592"/>
                  <a:ext cx="5519" cy="3065"/>
                </a:xfrm>
                <a:prstGeom prst="rect">
                  <a:avLst/>
                </a:prstGeom>
                <a:solidFill>
                  <a:srgbClr val="FFFFFF"/>
                </a:solidFill>
                <a:ln w="39688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56" name="Rectangle 8"/>
                <p:cNvSpPr>
                  <a:spLocks noChangeArrowheads="1"/>
                </p:cNvSpPr>
                <p:nvPr/>
              </p:nvSpPr>
              <p:spPr bwMode="auto">
                <a:xfrm>
                  <a:off x="792" y="698"/>
                  <a:ext cx="4758" cy="21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57" name="Freeform 9"/>
                <p:cNvSpPr>
                  <a:spLocks/>
                </p:cNvSpPr>
                <p:nvPr/>
              </p:nvSpPr>
              <p:spPr bwMode="auto">
                <a:xfrm>
                  <a:off x="859" y="2357"/>
                  <a:ext cx="4624" cy="398"/>
                </a:xfrm>
                <a:custGeom>
                  <a:avLst/>
                  <a:gdLst>
                    <a:gd name="T0" fmla="*/ 0 w 2261"/>
                    <a:gd name="T1" fmla="*/ 195 h 195"/>
                    <a:gd name="T2" fmla="*/ 0 w 2261"/>
                    <a:gd name="T3" fmla="*/ 195 h 195"/>
                    <a:gd name="T4" fmla="*/ 3 w 2261"/>
                    <a:gd name="T5" fmla="*/ 184 h 195"/>
                    <a:gd name="T6" fmla="*/ 75 w 2261"/>
                    <a:gd name="T7" fmla="*/ 184 h 195"/>
                    <a:gd name="T8" fmla="*/ 78 w 2261"/>
                    <a:gd name="T9" fmla="*/ 174 h 195"/>
                    <a:gd name="T10" fmla="*/ 223 w 2261"/>
                    <a:gd name="T11" fmla="*/ 168 h 195"/>
                    <a:gd name="T12" fmla="*/ 238 w 2261"/>
                    <a:gd name="T13" fmla="*/ 158 h 195"/>
                    <a:gd name="T14" fmla="*/ 310 w 2261"/>
                    <a:gd name="T15" fmla="*/ 152 h 195"/>
                    <a:gd name="T16" fmla="*/ 336 w 2261"/>
                    <a:gd name="T17" fmla="*/ 147 h 195"/>
                    <a:gd name="T18" fmla="*/ 439 w 2261"/>
                    <a:gd name="T19" fmla="*/ 147 h 195"/>
                    <a:gd name="T20" fmla="*/ 471 w 2261"/>
                    <a:gd name="T21" fmla="*/ 142 h 195"/>
                    <a:gd name="T22" fmla="*/ 546 w 2261"/>
                    <a:gd name="T23" fmla="*/ 136 h 195"/>
                    <a:gd name="T24" fmla="*/ 571 w 2261"/>
                    <a:gd name="T25" fmla="*/ 126 h 195"/>
                    <a:gd name="T26" fmla="*/ 760 w 2261"/>
                    <a:gd name="T27" fmla="*/ 120 h 195"/>
                    <a:gd name="T28" fmla="*/ 778 w 2261"/>
                    <a:gd name="T29" fmla="*/ 109 h 195"/>
                    <a:gd name="T30" fmla="*/ 844 w 2261"/>
                    <a:gd name="T31" fmla="*/ 104 h 195"/>
                    <a:gd name="T32" fmla="*/ 907 w 2261"/>
                    <a:gd name="T33" fmla="*/ 99 h 195"/>
                    <a:gd name="T34" fmla="*/ 1008 w 2261"/>
                    <a:gd name="T35" fmla="*/ 93 h 195"/>
                    <a:gd name="T36" fmla="*/ 1049 w 2261"/>
                    <a:gd name="T37" fmla="*/ 82 h 195"/>
                    <a:gd name="T38" fmla="*/ 1089 w 2261"/>
                    <a:gd name="T39" fmla="*/ 82 h 195"/>
                    <a:gd name="T40" fmla="*/ 1140 w 2261"/>
                    <a:gd name="T41" fmla="*/ 72 h 195"/>
                    <a:gd name="T42" fmla="*/ 1165 w 2261"/>
                    <a:gd name="T43" fmla="*/ 72 h 195"/>
                    <a:gd name="T44" fmla="*/ 1206 w 2261"/>
                    <a:gd name="T45" fmla="*/ 66 h 195"/>
                    <a:gd name="T46" fmla="*/ 1272 w 2261"/>
                    <a:gd name="T47" fmla="*/ 61 h 195"/>
                    <a:gd name="T48" fmla="*/ 1300 w 2261"/>
                    <a:gd name="T49" fmla="*/ 50 h 195"/>
                    <a:gd name="T50" fmla="*/ 1454 w 2261"/>
                    <a:gd name="T51" fmla="*/ 44 h 195"/>
                    <a:gd name="T52" fmla="*/ 1463 w 2261"/>
                    <a:gd name="T53" fmla="*/ 34 h 195"/>
                    <a:gd name="T54" fmla="*/ 1714 w 2261"/>
                    <a:gd name="T55" fmla="*/ 34 h 195"/>
                    <a:gd name="T56" fmla="*/ 1736 w 2261"/>
                    <a:gd name="T57" fmla="*/ 17 h 195"/>
                    <a:gd name="T58" fmla="*/ 1893 w 2261"/>
                    <a:gd name="T59" fmla="*/ 12 h 195"/>
                    <a:gd name="T60" fmla="*/ 1969 w 2261"/>
                    <a:gd name="T61" fmla="*/ 12 h 195"/>
                    <a:gd name="T62" fmla="*/ 2098 w 2261"/>
                    <a:gd name="T63" fmla="*/ 12 h 195"/>
                    <a:gd name="T64" fmla="*/ 2107 w 2261"/>
                    <a:gd name="T65" fmla="*/ 12 h 195"/>
                    <a:gd name="T66" fmla="*/ 2170 w 2261"/>
                    <a:gd name="T67" fmla="*/ 6 h 195"/>
                    <a:gd name="T68" fmla="*/ 2176 w 2261"/>
                    <a:gd name="T69" fmla="*/ 6 h 195"/>
                    <a:gd name="T70" fmla="*/ 2185 w 2261"/>
                    <a:gd name="T71" fmla="*/ 6 h 195"/>
                    <a:gd name="T72" fmla="*/ 2189 w 2261"/>
                    <a:gd name="T73" fmla="*/ 6 h 195"/>
                    <a:gd name="T74" fmla="*/ 2198 w 2261"/>
                    <a:gd name="T75" fmla="*/ 6 h 195"/>
                    <a:gd name="T76" fmla="*/ 2201 w 2261"/>
                    <a:gd name="T77" fmla="*/ 6 h 195"/>
                    <a:gd name="T78" fmla="*/ 2207 w 2261"/>
                    <a:gd name="T79" fmla="*/ 6 h 195"/>
                    <a:gd name="T80" fmla="*/ 2214 w 2261"/>
                    <a:gd name="T81" fmla="*/ 6 h 195"/>
                    <a:gd name="T82" fmla="*/ 2223 w 2261"/>
                    <a:gd name="T83" fmla="*/ 6 h 195"/>
                    <a:gd name="T84" fmla="*/ 2226 w 2261"/>
                    <a:gd name="T85" fmla="*/ 6 h 195"/>
                    <a:gd name="T86" fmla="*/ 2233 w 2261"/>
                    <a:gd name="T87" fmla="*/ 6 h 195"/>
                    <a:gd name="T88" fmla="*/ 2236 w 2261"/>
                    <a:gd name="T89" fmla="*/ 6 h 195"/>
                    <a:gd name="T90" fmla="*/ 2242 w 2261"/>
                    <a:gd name="T91" fmla="*/ 6 h 195"/>
                    <a:gd name="T92" fmla="*/ 2245 w 2261"/>
                    <a:gd name="T93" fmla="*/ 6 h 195"/>
                    <a:gd name="T94" fmla="*/ 2255 w 2261"/>
                    <a:gd name="T95" fmla="*/ 6 h 195"/>
                    <a:gd name="T96" fmla="*/ 2258 w 2261"/>
                    <a:gd name="T97" fmla="*/ 0 h 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261" h="195">
                      <a:moveTo>
                        <a:pt x="0" y="195"/>
                      </a:moveTo>
                      <a:lnTo>
                        <a:pt x="0" y="195"/>
                      </a:lnTo>
                      <a:lnTo>
                        <a:pt x="0" y="195"/>
                      </a:lnTo>
                      <a:lnTo>
                        <a:pt x="0" y="195"/>
                      </a:lnTo>
                      <a:lnTo>
                        <a:pt x="0" y="195"/>
                      </a:lnTo>
                      <a:lnTo>
                        <a:pt x="0" y="195"/>
                      </a:lnTo>
                      <a:lnTo>
                        <a:pt x="0" y="184"/>
                      </a:lnTo>
                      <a:lnTo>
                        <a:pt x="3" y="184"/>
                      </a:lnTo>
                      <a:lnTo>
                        <a:pt x="3" y="184"/>
                      </a:lnTo>
                      <a:lnTo>
                        <a:pt x="12" y="184"/>
                      </a:lnTo>
                      <a:lnTo>
                        <a:pt x="12" y="184"/>
                      </a:lnTo>
                      <a:lnTo>
                        <a:pt x="75" y="184"/>
                      </a:lnTo>
                      <a:lnTo>
                        <a:pt x="75" y="179"/>
                      </a:lnTo>
                      <a:lnTo>
                        <a:pt x="78" y="179"/>
                      </a:lnTo>
                      <a:lnTo>
                        <a:pt x="78" y="174"/>
                      </a:lnTo>
                      <a:lnTo>
                        <a:pt x="172" y="174"/>
                      </a:lnTo>
                      <a:lnTo>
                        <a:pt x="172" y="168"/>
                      </a:lnTo>
                      <a:lnTo>
                        <a:pt x="223" y="168"/>
                      </a:lnTo>
                      <a:lnTo>
                        <a:pt x="223" y="163"/>
                      </a:lnTo>
                      <a:lnTo>
                        <a:pt x="238" y="163"/>
                      </a:lnTo>
                      <a:lnTo>
                        <a:pt x="238" y="158"/>
                      </a:lnTo>
                      <a:lnTo>
                        <a:pt x="279" y="158"/>
                      </a:lnTo>
                      <a:lnTo>
                        <a:pt x="279" y="152"/>
                      </a:lnTo>
                      <a:lnTo>
                        <a:pt x="310" y="152"/>
                      </a:lnTo>
                      <a:lnTo>
                        <a:pt x="310" y="152"/>
                      </a:lnTo>
                      <a:lnTo>
                        <a:pt x="336" y="152"/>
                      </a:lnTo>
                      <a:lnTo>
                        <a:pt x="336" y="147"/>
                      </a:lnTo>
                      <a:lnTo>
                        <a:pt x="354" y="147"/>
                      </a:lnTo>
                      <a:lnTo>
                        <a:pt x="354" y="147"/>
                      </a:lnTo>
                      <a:lnTo>
                        <a:pt x="439" y="147"/>
                      </a:lnTo>
                      <a:lnTo>
                        <a:pt x="439" y="142"/>
                      </a:lnTo>
                      <a:lnTo>
                        <a:pt x="471" y="142"/>
                      </a:lnTo>
                      <a:lnTo>
                        <a:pt x="471" y="142"/>
                      </a:lnTo>
                      <a:lnTo>
                        <a:pt x="483" y="142"/>
                      </a:lnTo>
                      <a:lnTo>
                        <a:pt x="483" y="136"/>
                      </a:lnTo>
                      <a:lnTo>
                        <a:pt x="546" y="136"/>
                      </a:lnTo>
                      <a:lnTo>
                        <a:pt x="546" y="131"/>
                      </a:lnTo>
                      <a:lnTo>
                        <a:pt x="571" y="131"/>
                      </a:lnTo>
                      <a:lnTo>
                        <a:pt x="571" y="126"/>
                      </a:lnTo>
                      <a:lnTo>
                        <a:pt x="612" y="126"/>
                      </a:lnTo>
                      <a:lnTo>
                        <a:pt x="612" y="120"/>
                      </a:lnTo>
                      <a:lnTo>
                        <a:pt x="760" y="120"/>
                      </a:lnTo>
                      <a:lnTo>
                        <a:pt x="760" y="115"/>
                      </a:lnTo>
                      <a:lnTo>
                        <a:pt x="778" y="115"/>
                      </a:lnTo>
                      <a:lnTo>
                        <a:pt x="778" y="109"/>
                      </a:lnTo>
                      <a:lnTo>
                        <a:pt x="797" y="109"/>
                      </a:lnTo>
                      <a:lnTo>
                        <a:pt x="797" y="104"/>
                      </a:lnTo>
                      <a:lnTo>
                        <a:pt x="844" y="104"/>
                      </a:lnTo>
                      <a:lnTo>
                        <a:pt x="844" y="99"/>
                      </a:lnTo>
                      <a:lnTo>
                        <a:pt x="907" y="99"/>
                      </a:lnTo>
                      <a:lnTo>
                        <a:pt x="907" y="99"/>
                      </a:lnTo>
                      <a:lnTo>
                        <a:pt x="945" y="99"/>
                      </a:lnTo>
                      <a:lnTo>
                        <a:pt x="945" y="93"/>
                      </a:lnTo>
                      <a:lnTo>
                        <a:pt x="1008" y="93"/>
                      </a:lnTo>
                      <a:lnTo>
                        <a:pt x="1008" y="88"/>
                      </a:lnTo>
                      <a:lnTo>
                        <a:pt x="1049" y="88"/>
                      </a:lnTo>
                      <a:lnTo>
                        <a:pt x="1049" y="82"/>
                      </a:lnTo>
                      <a:lnTo>
                        <a:pt x="1058" y="82"/>
                      </a:lnTo>
                      <a:lnTo>
                        <a:pt x="1058" y="82"/>
                      </a:lnTo>
                      <a:lnTo>
                        <a:pt x="1089" y="82"/>
                      </a:lnTo>
                      <a:lnTo>
                        <a:pt x="1089" y="77"/>
                      </a:lnTo>
                      <a:lnTo>
                        <a:pt x="1140" y="77"/>
                      </a:lnTo>
                      <a:lnTo>
                        <a:pt x="1140" y="72"/>
                      </a:lnTo>
                      <a:lnTo>
                        <a:pt x="1152" y="72"/>
                      </a:lnTo>
                      <a:lnTo>
                        <a:pt x="1152" y="72"/>
                      </a:lnTo>
                      <a:lnTo>
                        <a:pt x="1165" y="72"/>
                      </a:lnTo>
                      <a:lnTo>
                        <a:pt x="1165" y="66"/>
                      </a:lnTo>
                      <a:lnTo>
                        <a:pt x="1206" y="66"/>
                      </a:lnTo>
                      <a:lnTo>
                        <a:pt x="1206" y="66"/>
                      </a:lnTo>
                      <a:lnTo>
                        <a:pt x="1265" y="66"/>
                      </a:lnTo>
                      <a:lnTo>
                        <a:pt x="1265" y="61"/>
                      </a:lnTo>
                      <a:lnTo>
                        <a:pt x="1272" y="61"/>
                      </a:lnTo>
                      <a:lnTo>
                        <a:pt x="1272" y="55"/>
                      </a:lnTo>
                      <a:lnTo>
                        <a:pt x="1300" y="55"/>
                      </a:lnTo>
                      <a:lnTo>
                        <a:pt x="1300" y="50"/>
                      </a:lnTo>
                      <a:lnTo>
                        <a:pt x="1350" y="50"/>
                      </a:lnTo>
                      <a:lnTo>
                        <a:pt x="1350" y="44"/>
                      </a:lnTo>
                      <a:lnTo>
                        <a:pt x="1454" y="44"/>
                      </a:lnTo>
                      <a:lnTo>
                        <a:pt x="1454" y="39"/>
                      </a:lnTo>
                      <a:lnTo>
                        <a:pt x="1463" y="39"/>
                      </a:lnTo>
                      <a:lnTo>
                        <a:pt x="1463" y="34"/>
                      </a:lnTo>
                      <a:lnTo>
                        <a:pt x="1548" y="34"/>
                      </a:lnTo>
                      <a:lnTo>
                        <a:pt x="1548" y="34"/>
                      </a:lnTo>
                      <a:lnTo>
                        <a:pt x="1714" y="34"/>
                      </a:lnTo>
                      <a:lnTo>
                        <a:pt x="1714" y="28"/>
                      </a:lnTo>
                      <a:lnTo>
                        <a:pt x="1736" y="28"/>
                      </a:lnTo>
                      <a:lnTo>
                        <a:pt x="1736" y="17"/>
                      </a:lnTo>
                      <a:lnTo>
                        <a:pt x="1740" y="17"/>
                      </a:lnTo>
                      <a:lnTo>
                        <a:pt x="1740" y="12"/>
                      </a:lnTo>
                      <a:lnTo>
                        <a:pt x="1893" y="12"/>
                      </a:lnTo>
                      <a:lnTo>
                        <a:pt x="1893" y="12"/>
                      </a:lnTo>
                      <a:lnTo>
                        <a:pt x="1969" y="12"/>
                      </a:lnTo>
                      <a:lnTo>
                        <a:pt x="1969" y="12"/>
                      </a:lnTo>
                      <a:lnTo>
                        <a:pt x="1981" y="12"/>
                      </a:lnTo>
                      <a:lnTo>
                        <a:pt x="1981" y="12"/>
                      </a:lnTo>
                      <a:lnTo>
                        <a:pt x="2098" y="12"/>
                      </a:lnTo>
                      <a:lnTo>
                        <a:pt x="2098" y="12"/>
                      </a:lnTo>
                      <a:lnTo>
                        <a:pt x="2107" y="12"/>
                      </a:lnTo>
                      <a:lnTo>
                        <a:pt x="2107" y="12"/>
                      </a:lnTo>
                      <a:lnTo>
                        <a:pt x="2167" y="12"/>
                      </a:lnTo>
                      <a:lnTo>
                        <a:pt x="2167" y="6"/>
                      </a:lnTo>
                      <a:lnTo>
                        <a:pt x="2170" y="6"/>
                      </a:lnTo>
                      <a:lnTo>
                        <a:pt x="2170" y="6"/>
                      </a:lnTo>
                      <a:lnTo>
                        <a:pt x="2176" y="6"/>
                      </a:lnTo>
                      <a:lnTo>
                        <a:pt x="2176" y="6"/>
                      </a:lnTo>
                      <a:lnTo>
                        <a:pt x="2182" y="6"/>
                      </a:lnTo>
                      <a:lnTo>
                        <a:pt x="2182" y="6"/>
                      </a:lnTo>
                      <a:lnTo>
                        <a:pt x="2185" y="6"/>
                      </a:lnTo>
                      <a:lnTo>
                        <a:pt x="2185" y="6"/>
                      </a:lnTo>
                      <a:lnTo>
                        <a:pt x="2189" y="6"/>
                      </a:lnTo>
                      <a:lnTo>
                        <a:pt x="2189" y="6"/>
                      </a:lnTo>
                      <a:lnTo>
                        <a:pt x="2195" y="6"/>
                      </a:lnTo>
                      <a:lnTo>
                        <a:pt x="2195" y="6"/>
                      </a:lnTo>
                      <a:lnTo>
                        <a:pt x="2198" y="6"/>
                      </a:lnTo>
                      <a:lnTo>
                        <a:pt x="2198" y="6"/>
                      </a:lnTo>
                      <a:lnTo>
                        <a:pt x="2201" y="6"/>
                      </a:lnTo>
                      <a:lnTo>
                        <a:pt x="2201" y="6"/>
                      </a:lnTo>
                      <a:lnTo>
                        <a:pt x="2204" y="6"/>
                      </a:lnTo>
                      <a:lnTo>
                        <a:pt x="2204" y="6"/>
                      </a:lnTo>
                      <a:lnTo>
                        <a:pt x="2207" y="6"/>
                      </a:lnTo>
                      <a:lnTo>
                        <a:pt x="2207" y="6"/>
                      </a:lnTo>
                      <a:lnTo>
                        <a:pt x="2214" y="6"/>
                      </a:lnTo>
                      <a:lnTo>
                        <a:pt x="2214" y="6"/>
                      </a:lnTo>
                      <a:lnTo>
                        <a:pt x="2217" y="6"/>
                      </a:lnTo>
                      <a:lnTo>
                        <a:pt x="2217" y="6"/>
                      </a:lnTo>
                      <a:lnTo>
                        <a:pt x="2223" y="6"/>
                      </a:lnTo>
                      <a:lnTo>
                        <a:pt x="2223" y="6"/>
                      </a:lnTo>
                      <a:lnTo>
                        <a:pt x="2226" y="6"/>
                      </a:lnTo>
                      <a:lnTo>
                        <a:pt x="2226" y="6"/>
                      </a:lnTo>
                      <a:lnTo>
                        <a:pt x="2229" y="6"/>
                      </a:lnTo>
                      <a:lnTo>
                        <a:pt x="2229" y="6"/>
                      </a:lnTo>
                      <a:lnTo>
                        <a:pt x="2233" y="6"/>
                      </a:lnTo>
                      <a:lnTo>
                        <a:pt x="2233" y="6"/>
                      </a:lnTo>
                      <a:lnTo>
                        <a:pt x="2236" y="6"/>
                      </a:lnTo>
                      <a:lnTo>
                        <a:pt x="2236" y="6"/>
                      </a:lnTo>
                      <a:lnTo>
                        <a:pt x="2239" y="6"/>
                      </a:lnTo>
                      <a:lnTo>
                        <a:pt x="2239" y="6"/>
                      </a:lnTo>
                      <a:lnTo>
                        <a:pt x="2242" y="6"/>
                      </a:lnTo>
                      <a:lnTo>
                        <a:pt x="2242" y="6"/>
                      </a:lnTo>
                      <a:lnTo>
                        <a:pt x="2245" y="6"/>
                      </a:lnTo>
                      <a:lnTo>
                        <a:pt x="2245" y="6"/>
                      </a:lnTo>
                      <a:lnTo>
                        <a:pt x="2248" y="6"/>
                      </a:lnTo>
                      <a:lnTo>
                        <a:pt x="2248" y="6"/>
                      </a:lnTo>
                      <a:lnTo>
                        <a:pt x="2255" y="6"/>
                      </a:lnTo>
                      <a:lnTo>
                        <a:pt x="2255" y="6"/>
                      </a:lnTo>
                      <a:lnTo>
                        <a:pt x="2258" y="6"/>
                      </a:lnTo>
                      <a:lnTo>
                        <a:pt x="2258" y="0"/>
                      </a:lnTo>
                      <a:lnTo>
                        <a:pt x="2261" y="0"/>
                      </a:lnTo>
                      <a:lnTo>
                        <a:pt x="2261" y="0"/>
                      </a:lnTo>
                    </a:path>
                  </a:pathLst>
                </a:custGeom>
                <a:noFill/>
                <a:ln w="22225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58" name="Freeform 10"/>
                <p:cNvSpPr>
                  <a:spLocks/>
                </p:cNvSpPr>
                <p:nvPr/>
              </p:nvSpPr>
              <p:spPr bwMode="auto">
                <a:xfrm>
                  <a:off x="859" y="768"/>
                  <a:ext cx="4624" cy="1987"/>
                </a:xfrm>
                <a:custGeom>
                  <a:avLst/>
                  <a:gdLst>
                    <a:gd name="T0" fmla="*/ 0 w 2261"/>
                    <a:gd name="T1" fmla="*/ 972 h 972"/>
                    <a:gd name="T2" fmla="*/ 18 w 2261"/>
                    <a:gd name="T3" fmla="*/ 956 h 972"/>
                    <a:gd name="T4" fmla="*/ 37 w 2261"/>
                    <a:gd name="T5" fmla="*/ 940 h 972"/>
                    <a:gd name="T6" fmla="*/ 65 w 2261"/>
                    <a:gd name="T7" fmla="*/ 923 h 972"/>
                    <a:gd name="T8" fmla="*/ 78 w 2261"/>
                    <a:gd name="T9" fmla="*/ 891 h 972"/>
                    <a:gd name="T10" fmla="*/ 94 w 2261"/>
                    <a:gd name="T11" fmla="*/ 864 h 972"/>
                    <a:gd name="T12" fmla="*/ 103 w 2261"/>
                    <a:gd name="T13" fmla="*/ 837 h 972"/>
                    <a:gd name="T14" fmla="*/ 113 w 2261"/>
                    <a:gd name="T15" fmla="*/ 799 h 972"/>
                    <a:gd name="T16" fmla="*/ 131 w 2261"/>
                    <a:gd name="T17" fmla="*/ 772 h 972"/>
                    <a:gd name="T18" fmla="*/ 157 w 2261"/>
                    <a:gd name="T19" fmla="*/ 729 h 972"/>
                    <a:gd name="T20" fmla="*/ 175 w 2261"/>
                    <a:gd name="T21" fmla="*/ 702 h 972"/>
                    <a:gd name="T22" fmla="*/ 216 w 2261"/>
                    <a:gd name="T23" fmla="*/ 686 h 972"/>
                    <a:gd name="T24" fmla="*/ 235 w 2261"/>
                    <a:gd name="T25" fmla="*/ 659 h 972"/>
                    <a:gd name="T26" fmla="*/ 251 w 2261"/>
                    <a:gd name="T27" fmla="*/ 638 h 972"/>
                    <a:gd name="T28" fmla="*/ 266 w 2261"/>
                    <a:gd name="T29" fmla="*/ 621 h 972"/>
                    <a:gd name="T30" fmla="*/ 285 w 2261"/>
                    <a:gd name="T31" fmla="*/ 605 h 972"/>
                    <a:gd name="T32" fmla="*/ 317 w 2261"/>
                    <a:gd name="T33" fmla="*/ 578 h 972"/>
                    <a:gd name="T34" fmla="*/ 348 w 2261"/>
                    <a:gd name="T35" fmla="*/ 567 h 972"/>
                    <a:gd name="T36" fmla="*/ 395 w 2261"/>
                    <a:gd name="T37" fmla="*/ 556 h 972"/>
                    <a:gd name="T38" fmla="*/ 420 w 2261"/>
                    <a:gd name="T39" fmla="*/ 535 h 972"/>
                    <a:gd name="T40" fmla="*/ 458 w 2261"/>
                    <a:gd name="T41" fmla="*/ 518 h 972"/>
                    <a:gd name="T42" fmla="*/ 486 w 2261"/>
                    <a:gd name="T43" fmla="*/ 491 h 972"/>
                    <a:gd name="T44" fmla="*/ 511 w 2261"/>
                    <a:gd name="T45" fmla="*/ 475 h 972"/>
                    <a:gd name="T46" fmla="*/ 537 w 2261"/>
                    <a:gd name="T47" fmla="*/ 453 h 972"/>
                    <a:gd name="T48" fmla="*/ 571 w 2261"/>
                    <a:gd name="T49" fmla="*/ 431 h 972"/>
                    <a:gd name="T50" fmla="*/ 618 w 2261"/>
                    <a:gd name="T51" fmla="*/ 410 h 972"/>
                    <a:gd name="T52" fmla="*/ 637 w 2261"/>
                    <a:gd name="T53" fmla="*/ 393 h 972"/>
                    <a:gd name="T54" fmla="*/ 659 w 2261"/>
                    <a:gd name="T55" fmla="*/ 366 h 972"/>
                    <a:gd name="T56" fmla="*/ 690 w 2261"/>
                    <a:gd name="T57" fmla="*/ 350 h 972"/>
                    <a:gd name="T58" fmla="*/ 744 w 2261"/>
                    <a:gd name="T59" fmla="*/ 334 h 972"/>
                    <a:gd name="T60" fmla="*/ 756 w 2261"/>
                    <a:gd name="T61" fmla="*/ 317 h 972"/>
                    <a:gd name="T62" fmla="*/ 816 w 2261"/>
                    <a:gd name="T63" fmla="*/ 301 h 972"/>
                    <a:gd name="T64" fmla="*/ 844 w 2261"/>
                    <a:gd name="T65" fmla="*/ 284 h 972"/>
                    <a:gd name="T66" fmla="*/ 895 w 2261"/>
                    <a:gd name="T67" fmla="*/ 268 h 972"/>
                    <a:gd name="T68" fmla="*/ 957 w 2261"/>
                    <a:gd name="T69" fmla="*/ 252 h 972"/>
                    <a:gd name="T70" fmla="*/ 995 w 2261"/>
                    <a:gd name="T71" fmla="*/ 224 h 972"/>
                    <a:gd name="T72" fmla="*/ 1083 w 2261"/>
                    <a:gd name="T73" fmla="*/ 208 h 972"/>
                    <a:gd name="T74" fmla="*/ 1140 w 2261"/>
                    <a:gd name="T75" fmla="*/ 186 h 972"/>
                    <a:gd name="T76" fmla="*/ 1193 w 2261"/>
                    <a:gd name="T77" fmla="*/ 170 h 972"/>
                    <a:gd name="T78" fmla="*/ 1265 w 2261"/>
                    <a:gd name="T79" fmla="*/ 148 h 972"/>
                    <a:gd name="T80" fmla="*/ 1297 w 2261"/>
                    <a:gd name="T81" fmla="*/ 131 h 972"/>
                    <a:gd name="T82" fmla="*/ 1372 w 2261"/>
                    <a:gd name="T83" fmla="*/ 115 h 972"/>
                    <a:gd name="T84" fmla="*/ 1476 w 2261"/>
                    <a:gd name="T85" fmla="*/ 98 h 972"/>
                    <a:gd name="T86" fmla="*/ 1573 w 2261"/>
                    <a:gd name="T87" fmla="*/ 82 h 972"/>
                    <a:gd name="T88" fmla="*/ 1711 w 2261"/>
                    <a:gd name="T89" fmla="*/ 65 h 972"/>
                    <a:gd name="T90" fmla="*/ 1818 w 2261"/>
                    <a:gd name="T91" fmla="*/ 49 h 972"/>
                    <a:gd name="T92" fmla="*/ 1846 w 2261"/>
                    <a:gd name="T93" fmla="*/ 32 h 972"/>
                    <a:gd name="T94" fmla="*/ 1997 w 2261"/>
                    <a:gd name="T95" fmla="*/ 10 h 972"/>
                    <a:gd name="T96" fmla="*/ 2126 w 2261"/>
                    <a:gd name="T97" fmla="*/ 0 h 972"/>
                    <a:gd name="T98" fmla="*/ 2176 w 2261"/>
                    <a:gd name="T99" fmla="*/ 0 h 972"/>
                    <a:gd name="T100" fmla="*/ 2195 w 2261"/>
                    <a:gd name="T101" fmla="*/ 0 h 972"/>
                    <a:gd name="T102" fmla="*/ 2217 w 2261"/>
                    <a:gd name="T103" fmla="*/ 0 h 972"/>
                    <a:gd name="T104" fmla="*/ 2226 w 2261"/>
                    <a:gd name="T105" fmla="*/ 0 h 972"/>
                    <a:gd name="T106" fmla="*/ 2236 w 2261"/>
                    <a:gd name="T107" fmla="*/ 0 h 972"/>
                    <a:gd name="T108" fmla="*/ 2245 w 2261"/>
                    <a:gd name="T109" fmla="*/ 0 h 972"/>
                    <a:gd name="T110" fmla="*/ 2258 w 2261"/>
                    <a:gd name="T111" fmla="*/ 0 h 9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261" h="972">
                      <a:moveTo>
                        <a:pt x="0" y="972"/>
                      </a:moveTo>
                      <a:lnTo>
                        <a:pt x="0" y="972"/>
                      </a:lnTo>
                      <a:lnTo>
                        <a:pt x="0" y="972"/>
                      </a:lnTo>
                      <a:lnTo>
                        <a:pt x="0" y="972"/>
                      </a:lnTo>
                      <a:lnTo>
                        <a:pt x="0" y="972"/>
                      </a:lnTo>
                      <a:lnTo>
                        <a:pt x="0" y="972"/>
                      </a:lnTo>
                      <a:lnTo>
                        <a:pt x="0" y="967"/>
                      </a:lnTo>
                      <a:lnTo>
                        <a:pt x="6" y="967"/>
                      </a:lnTo>
                      <a:lnTo>
                        <a:pt x="6" y="961"/>
                      </a:lnTo>
                      <a:lnTo>
                        <a:pt x="15" y="961"/>
                      </a:lnTo>
                      <a:lnTo>
                        <a:pt x="15" y="956"/>
                      </a:lnTo>
                      <a:lnTo>
                        <a:pt x="18" y="956"/>
                      </a:lnTo>
                      <a:lnTo>
                        <a:pt x="18" y="950"/>
                      </a:lnTo>
                      <a:lnTo>
                        <a:pt x="28" y="950"/>
                      </a:lnTo>
                      <a:lnTo>
                        <a:pt x="28" y="945"/>
                      </a:lnTo>
                      <a:lnTo>
                        <a:pt x="34" y="945"/>
                      </a:lnTo>
                      <a:lnTo>
                        <a:pt x="34" y="940"/>
                      </a:lnTo>
                      <a:lnTo>
                        <a:pt x="37" y="940"/>
                      </a:lnTo>
                      <a:lnTo>
                        <a:pt x="37" y="934"/>
                      </a:lnTo>
                      <a:lnTo>
                        <a:pt x="40" y="934"/>
                      </a:lnTo>
                      <a:lnTo>
                        <a:pt x="40" y="929"/>
                      </a:lnTo>
                      <a:lnTo>
                        <a:pt x="62" y="929"/>
                      </a:lnTo>
                      <a:lnTo>
                        <a:pt x="62" y="923"/>
                      </a:lnTo>
                      <a:lnTo>
                        <a:pt x="65" y="923"/>
                      </a:lnTo>
                      <a:lnTo>
                        <a:pt x="65" y="913"/>
                      </a:lnTo>
                      <a:lnTo>
                        <a:pt x="69" y="913"/>
                      </a:lnTo>
                      <a:lnTo>
                        <a:pt x="69" y="902"/>
                      </a:lnTo>
                      <a:lnTo>
                        <a:pt x="72" y="902"/>
                      </a:lnTo>
                      <a:lnTo>
                        <a:pt x="72" y="891"/>
                      </a:lnTo>
                      <a:lnTo>
                        <a:pt x="78" y="891"/>
                      </a:lnTo>
                      <a:lnTo>
                        <a:pt x="78" y="886"/>
                      </a:lnTo>
                      <a:lnTo>
                        <a:pt x="87" y="886"/>
                      </a:lnTo>
                      <a:lnTo>
                        <a:pt x="87" y="875"/>
                      </a:lnTo>
                      <a:lnTo>
                        <a:pt x="91" y="875"/>
                      </a:lnTo>
                      <a:lnTo>
                        <a:pt x="91" y="864"/>
                      </a:lnTo>
                      <a:lnTo>
                        <a:pt x="94" y="864"/>
                      </a:lnTo>
                      <a:lnTo>
                        <a:pt x="94" y="859"/>
                      </a:lnTo>
                      <a:lnTo>
                        <a:pt x="97" y="859"/>
                      </a:lnTo>
                      <a:lnTo>
                        <a:pt x="97" y="853"/>
                      </a:lnTo>
                      <a:lnTo>
                        <a:pt x="100" y="853"/>
                      </a:lnTo>
                      <a:lnTo>
                        <a:pt x="100" y="837"/>
                      </a:lnTo>
                      <a:lnTo>
                        <a:pt x="103" y="837"/>
                      </a:lnTo>
                      <a:lnTo>
                        <a:pt x="103" y="826"/>
                      </a:lnTo>
                      <a:lnTo>
                        <a:pt x="106" y="826"/>
                      </a:lnTo>
                      <a:lnTo>
                        <a:pt x="106" y="821"/>
                      </a:lnTo>
                      <a:lnTo>
                        <a:pt x="109" y="821"/>
                      </a:lnTo>
                      <a:lnTo>
                        <a:pt x="109" y="799"/>
                      </a:lnTo>
                      <a:lnTo>
                        <a:pt x="113" y="799"/>
                      </a:lnTo>
                      <a:lnTo>
                        <a:pt x="113" y="789"/>
                      </a:lnTo>
                      <a:lnTo>
                        <a:pt x="125" y="789"/>
                      </a:lnTo>
                      <a:lnTo>
                        <a:pt x="125" y="783"/>
                      </a:lnTo>
                      <a:lnTo>
                        <a:pt x="128" y="783"/>
                      </a:lnTo>
                      <a:lnTo>
                        <a:pt x="128" y="772"/>
                      </a:lnTo>
                      <a:lnTo>
                        <a:pt x="131" y="772"/>
                      </a:lnTo>
                      <a:lnTo>
                        <a:pt x="131" y="751"/>
                      </a:lnTo>
                      <a:lnTo>
                        <a:pt x="138" y="751"/>
                      </a:lnTo>
                      <a:lnTo>
                        <a:pt x="138" y="746"/>
                      </a:lnTo>
                      <a:lnTo>
                        <a:pt x="153" y="746"/>
                      </a:lnTo>
                      <a:lnTo>
                        <a:pt x="153" y="729"/>
                      </a:lnTo>
                      <a:lnTo>
                        <a:pt x="157" y="729"/>
                      </a:lnTo>
                      <a:lnTo>
                        <a:pt x="157" y="719"/>
                      </a:lnTo>
                      <a:lnTo>
                        <a:pt x="169" y="719"/>
                      </a:lnTo>
                      <a:lnTo>
                        <a:pt x="169" y="713"/>
                      </a:lnTo>
                      <a:lnTo>
                        <a:pt x="172" y="713"/>
                      </a:lnTo>
                      <a:lnTo>
                        <a:pt x="172" y="702"/>
                      </a:lnTo>
                      <a:lnTo>
                        <a:pt x="175" y="702"/>
                      </a:lnTo>
                      <a:lnTo>
                        <a:pt x="175" y="697"/>
                      </a:lnTo>
                      <a:lnTo>
                        <a:pt x="194" y="697"/>
                      </a:lnTo>
                      <a:lnTo>
                        <a:pt x="194" y="697"/>
                      </a:lnTo>
                      <a:lnTo>
                        <a:pt x="197" y="697"/>
                      </a:lnTo>
                      <a:lnTo>
                        <a:pt x="197" y="686"/>
                      </a:lnTo>
                      <a:lnTo>
                        <a:pt x="216" y="686"/>
                      </a:lnTo>
                      <a:lnTo>
                        <a:pt x="216" y="681"/>
                      </a:lnTo>
                      <a:lnTo>
                        <a:pt x="223" y="681"/>
                      </a:lnTo>
                      <a:lnTo>
                        <a:pt x="223" y="670"/>
                      </a:lnTo>
                      <a:lnTo>
                        <a:pt x="226" y="670"/>
                      </a:lnTo>
                      <a:lnTo>
                        <a:pt x="226" y="659"/>
                      </a:lnTo>
                      <a:lnTo>
                        <a:pt x="235" y="659"/>
                      </a:lnTo>
                      <a:lnTo>
                        <a:pt x="235" y="648"/>
                      </a:lnTo>
                      <a:lnTo>
                        <a:pt x="241" y="648"/>
                      </a:lnTo>
                      <a:lnTo>
                        <a:pt x="241" y="643"/>
                      </a:lnTo>
                      <a:lnTo>
                        <a:pt x="248" y="643"/>
                      </a:lnTo>
                      <a:lnTo>
                        <a:pt x="248" y="638"/>
                      </a:lnTo>
                      <a:lnTo>
                        <a:pt x="251" y="638"/>
                      </a:lnTo>
                      <a:lnTo>
                        <a:pt x="251" y="632"/>
                      </a:lnTo>
                      <a:lnTo>
                        <a:pt x="257" y="632"/>
                      </a:lnTo>
                      <a:lnTo>
                        <a:pt x="257" y="627"/>
                      </a:lnTo>
                      <a:lnTo>
                        <a:pt x="260" y="627"/>
                      </a:lnTo>
                      <a:lnTo>
                        <a:pt x="260" y="621"/>
                      </a:lnTo>
                      <a:lnTo>
                        <a:pt x="266" y="621"/>
                      </a:lnTo>
                      <a:lnTo>
                        <a:pt x="266" y="616"/>
                      </a:lnTo>
                      <a:lnTo>
                        <a:pt x="273" y="616"/>
                      </a:lnTo>
                      <a:lnTo>
                        <a:pt x="273" y="611"/>
                      </a:lnTo>
                      <a:lnTo>
                        <a:pt x="282" y="611"/>
                      </a:lnTo>
                      <a:lnTo>
                        <a:pt x="282" y="605"/>
                      </a:lnTo>
                      <a:lnTo>
                        <a:pt x="285" y="605"/>
                      </a:lnTo>
                      <a:lnTo>
                        <a:pt x="285" y="594"/>
                      </a:lnTo>
                      <a:lnTo>
                        <a:pt x="288" y="594"/>
                      </a:lnTo>
                      <a:lnTo>
                        <a:pt x="288" y="589"/>
                      </a:lnTo>
                      <a:lnTo>
                        <a:pt x="295" y="589"/>
                      </a:lnTo>
                      <a:lnTo>
                        <a:pt x="295" y="578"/>
                      </a:lnTo>
                      <a:lnTo>
                        <a:pt x="317" y="578"/>
                      </a:lnTo>
                      <a:lnTo>
                        <a:pt x="317" y="573"/>
                      </a:lnTo>
                      <a:lnTo>
                        <a:pt x="332" y="573"/>
                      </a:lnTo>
                      <a:lnTo>
                        <a:pt x="332" y="573"/>
                      </a:lnTo>
                      <a:lnTo>
                        <a:pt x="339" y="573"/>
                      </a:lnTo>
                      <a:lnTo>
                        <a:pt x="339" y="567"/>
                      </a:lnTo>
                      <a:lnTo>
                        <a:pt x="348" y="567"/>
                      </a:lnTo>
                      <a:lnTo>
                        <a:pt x="348" y="562"/>
                      </a:lnTo>
                      <a:lnTo>
                        <a:pt x="358" y="562"/>
                      </a:lnTo>
                      <a:lnTo>
                        <a:pt x="358" y="562"/>
                      </a:lnTo>
                      <a:lnTo>
                        <a:pt x="373" y="562"/>
                      </a:lnTo>
                      <a:lnTo>
                        <a:pt x="373" y="556"/>
                      </a:lnTo>
                      <a:lnTo>
                        <a:pt x="395" y="556"/>
                      </a:lnTo>
                      <a:lnTo>
                        <a:pt x="395" y="546"/>
                      </a:lnTo>
                      <a:lnTo>
                        <a:pt x="414" y="546"/>
                      </a:lnTo>
                      <a:lnTo>
                        <a:pt x="414" y="540"/>
                      </a:lnTo>
                      <a:lnTo>
                        <a:pt x="417" y="540"/>
                      </a:lnTo>
                      <a:lnTo>
                        <a:pt x="417" y="535"/>
                      </a:lnTo>
                      <a:lnTo>
                        <a:pt x="420" y="535"/>
                      </a:lnTo>
                      <a:lnTo>
                        <a:pt x="420" y="529"/>
                      </a:lnTo>
                      <a:lnTo>
                        <a:pt x="430" y="529"/>
                      </a:lnTo>
                      <a:lnTo>
                        <a:pt x="430" y="524"/>
                      </a:lnTo>
                      <a:lnTo>
                        <a:pt x="449" y="524"/>
                      </a:lnTo>
                      <a:lnTo>
                        <a:pt x="449" y="518"/>
                      </a:lnTo>
                      <a:lnTo>
                        <a:pt x="458" y="518"/>
                      </a:lnTo>
                      <a:lnTo>
                        <a:pt x="458" y="513"/>
                      </a:lnTo>
                      <a:lnTo>
                        <a:pt x="461" y="513"/>
                      </a:lnTo>
                      <a:lnTo>
                        <a:pt x="461" y="497"/>
                      </a:lnTo>
                      <a:lnTo>
                        <a:pt x="483" y="497"/>
                      </a:lnTo>
                      <a:lnTo>
                        <a:pt x="483" y="491"/>
                      </a:lnTo>
                      <a:lnTo>
                        <a:pt x="486" y="491"/>
                      </a:lnTo>
                      <a:lnTo>
                        <a:pt x="486" y="486"/>
                      </a:lnTo>
                      <a:lnTo>
                        <a:pt x="489" y="486"/>
                      </a:lnTo>
                      <a:lnTo>
                        <a:pt x="489" y="480"/>
                      </a:lnTo>
                      <a:lnTo>
                        <a:pt x="505" y="480"/>
                      </a:lnTo>
                      <a:lnTo>
                        <a:pt x="505" y="475"/>
                      </a:lnTo>
                      <a:lnTo>
                        <a:pt x="511" y="475"/>
                      </a:lnTo>
                      <a:lnTo>
                        <a:pt x="511" y="464"/>
                      </a:lnTo>
                      <a:lnTo>
                        <a:pt x="518" y="464"/>
                      </a:lnTo>
                      <a:lnTo>
                        <a:pt x="518" y="459"/>
                      </a:lnTo>
                      <a:lnTo>
                        <a:pt x="530" y="459"/>
                      </a:lnTo>
                      <a:lnTo>
                        <a:pt x="530" y="453"/>
                      </a:lnTo>
                      <a:lnTo>
                        <a:pt x="537" y="453"/>
                      </a:lnTo>
                      <a:lnTo>
                        <a:pt x="537" y="448"/>
                      </a:lnTo>
                      <a:lnTo>
                        <a:pt x="546" y="448"/>
                      </a:lnTo>
                      <a:lnTo>
                        <a:pt x="546" y="437"/>
                      </a:lnTo>
                      <a:lnTo>
                        <a:pt x="555" y="437"/>
                      </a:lnTo>
                      <a:lnTo>
                        <a:pt x="555" y="431"/>
                      </a:lnTo>
                      <a:lnTo>
                        <a:pt x="571" y="431"/>
                      </a:lnTo>
                      <a:lnTo>
                        <a:pt x="571" y="426"/>
                      </a:lnTo>
                      <a:lnTo>
                        <a:pt x="581" y="426"/>
                      </a:lnTo>
                      <a:lnTo>
                        <a:pt x="581" y="421"/>
                      </a:lnTo>
                      <a:lnTo>
                        <a:pt x="603" y="421"/>
                      </a:lnTo>
                      <a:lnTo>
                        <a:pt x="603" y="410"/>
                      </a:lnTo>
                      <a:lnTo>
                        <a:pt x="618" y="410"/>
                      </a:lnTo>
                      <a:lnTo>
                        <a:pt x="618" y="404"/>
                      </a:lnTo>
                      <a:lnTo>
                        <a:pt x="628" y="404"/>
                      </a:lnTo>
                      <a:lnTo>
                        <a:pt x="628" y="399"/>
                      </a:lnTo>
                      <a:lnTo>
                        <a:pt x="631" y="399"/>
                      </a:lnTo>
                      <a:lnTo>
                        <a:pt x="631" y="393"/>
                      </a:lnTo>
                      <a:lnTo>
                        <a:pt x="637" y="393"/>
                      </a:lnTo>
                      <a:lnTo>
                        <a:pt x="637" y="377"/>
                      </a:lnTo>
                      <a:lnTo>
                        <a:pt x="640" y="377"/>
                      </a:lnTo>
                      <a:lnTo>
                        <a:pt x="640" y="372"/>
                      </a:lnTo>
                      <a:lnTo>
                        <a:pt x="656" y="372"/>
                      </a:lnTo>
                      <a:lnTo>
                        <a:pt x="656" y="366"/>
                      </a:lnTo>
                      <a:lnTo>
                        <a:pt x="659" y="366"/>
                      </a:lnTo>
                      <a:lnTo>
                        <a:pt x="659" y="361"/>
                      </a:lnTo>
                      <a:lnTo>
                        <a:pt x="669" y="361"/>
                      </a:lnTo>
                      <a:lnTo>
                        <a:pt x="669" y="355"/>
                      </a:lnTo>
                      <a:lnTo>
                        <a:pt x="684" y="355"/>
                      </a:lnTo>
                      <a:lnTo>
                        <a:pt x="684" y="350"/>
                      </a:lnTo>
                      <a:lnTo>
                        <a:pt x="690" y="350"/>
                      </a:lnTo>
                      <a:lnTo>
                        <a:pt x="690" y="344"/>
                      </a:lnTo>
                      <a:lnTo>
                        <a:pt x="703" y="344"/>
                      </a:lnTo>
                      <a:lnTo>
                        <a:pt x="703" y="339"/>
                      </a:lnTo>
                      <a:lnTo>
                        <a:pt x="709" y="339"/>
                      </a:lnTo>
                      <a:lnTo>
                        <a:pt x="709" y="334"/>
                      </a:lnTo>
                      <a:lnTo>
                        <a:pt x="744" y="334"/>
                      </a:lnTo>
                      <a:lnTo>
                        <a:pt x="744" y="328"/>
                      </a:lnTo>
                      <a:lnTo>
                        <a:pt x="747" y="328"/>
                      </a:lnTo>
                      <a:lnTo>
                        <a:pt x="747" y="323"/>
                      </a:lnTo>
                      <a:lnTo>
                        <a:pt x="750" y="323"/>
                      </a:lnTo>
                      <a:lnTo>
                        <a:pt x="750" y="317"/>
                      </a:lnTo>
                      <a:lnTo>
                        <a:pt x="756" y="317"/>
                      </a:lnTo>
                      <a:lnTo>
                        <a:pt x="756" y="312"/>
                      </a:lnTo>
                      <a:lnTo>
                        <a:pt x="766" y="312"/>
                      </a:lnTo>
                      <a:lnTo>
                        <a:pt x="766" y="306"/>
                      </a:lnTo>
                      <a:lnTo>
                        <a:pt x="791" y="306"/>
                      </a:lnTo>
                      <a:lnTo>
                        <a:pt x="791" y="301"/>
                      </a:lnTo>
                      <a:lnTo>
                        <a:pt x="816" y="301"/>
                      </a:lnTo>
                      <a:lnTo>
                        <a:pt x="816" y="301"/>
                      </a:lnTo>
                      <a:lnTo>
                        <a:pt x="832" y="301"/>
                      </a:lnTo>
                      <a:lnTo>
                        <a:pt x="832" y="290"/>
                      </a:lnTo>
                      <a:lnTo>
                        <a:pt x="835" y="290"/>
                      </a:lnTo>
                      <a:lnTo>
                        <a:pt x="835" y="284"/>
                      </a:lnTo>
                      <a:lnTo>
                        <a:pt x="844" y="284"/>
                      </a:lnTo>
                      <a:lnTo>
                        <a:pt x="844" y="279"/>
                      </a:lnTo>
                      <a:lnTo>
                        <a:pt x="870" y="279"/>
                      </a:lnTo>
                      <a:lnTo>
                        <a:pt x="870" y="273"/>
                      </a:lnTo>
                      <a:lnTo>
                        <a:pt x="885" y="273"/>
                      </a:lnTo>
                      <a:lnTo>
                        <a:pt x="885" y="268"/>
                      </a:lnTo>
                      <a:lnTo>
                        <a:pt x="895" y="268"/>
                      </a:lnTo>
                      <a:lnTo>
                        <a:pt x="895" y="263"/>
                      </a:lnTo>
                      <a:lnTo>
                        <a:pt x="910" y="263"/>
                      </a:lnTo>
                      <a:lnTo>
                        <a:pt x="910" y="257"/>
                      </a:lnTo>
                      <a:lnTo>
                        <a:pt x="926" y="257"/>
                      </a:lnTo>
                      <a:lnTo>
                        <a:pt x="926" y="252"/>
                      </a:lnTo>
                      <a:lnTo>
                        <a:pt x="957" y="252"/>
                      </a:lnTo>
                      <a:lnTo>
                        <a:pt x="957" y="246"/>
                      </a:lnTo>
                      <a:lnTo>
                        <a:pt x="979" y="246"/>
                      </a:lnTo>
                      <a:lnTo>
                        <a:pt x="979" y="230"/>
                      </a:lnTo>
                      <a:lnTo>
                        <a:pt x="989" y="230"/>
                      </a:lnTo>
                      <a:lnTo>
                        <a:pt x="989" y="224"/>
                      </a:lnTo>
                      <a:lnTo>
                        <a:pt x="995" y="224"/>
                      </a:lnTo>
                      <a:lnTo>
                        <a:pt x="995" y="219"/>
                      </a:lnTo>
                      <a:lnTo>
                        <a:pt x="1042" y="219"/>
                      </a:lnTo>
                      <a:lnTo>
                        <a:pt x="1042" y="213"/>
                      </a:lnTo>
                      <a:lnTo>
                        <a:pt x="1071" y="213"/>
                      </a:lnTo>
                      <a:lnTo>
                        <a:pt x="1071" y="208"/>
                      </a:lnTo>
                      <a:lnTo>
                        <a:pt x="1083" y="208"/>
                      </a:lnTo>
                      <a:lnTo>
                        <a:pt x="1083" y="202"/>
                      </a:lnTo>
                      <a:lnTo>
                        <a:pt x="1089" y="202"/>
                      </a:lnTo>
                      <a:lnTo>
                        <a:pt x="1089" y="191"/>
                      </a:lnTo>
                      <a:lnTo>
                        <a:pt x="1127" y="191"/>
                      </a:lnTo>
                      <a:lnTo>
                        <a:pt x="1127" y="186"/>
                      </a:lnTo>
                      <a:lnTo>
                        <a:pt x="1140" y="186"/>
                      </a:lnTo>
                      <a:lnTo>
                        <a:pt x="1140" y="181"/>
                      </a:lnTo>
                      <a:lnTo>
                        <a:pt x="1180" y="181"/>
                      </a:lnTo>
                      <a:lnTo>
                        <a:pt x="1180" y="175"/>
                      </a:lnTo>
                      <a:lnTo>
                        <a:pt x="1184" y="175"/>
                      </a:lnTo>
                      <a:lnTo>
                        <a:pt x="1184" y="170"/>
                      </a:lnTo>
                      <a:lnTo>
                        <a:pt x="1193" y="170"/>
                      </a:lnTo>
                      <a:lnTo>
                        <a:pt x="1193" y="164"/>
                      </a:lnTo>
                      <a:lnTo>
                        <a:pt x="1228" y="164"/>
                      </a:lnTo>
                      <a:lnTo>
                        <a:pt x="1228" y="159"/>
                      </a:lnTo>
                      <a:lnTo>
                        <a:pt x="1246" y="159"/>
                      </a:lnTo>
                      <a:lnTo>
                        <a:pt x="1246" y="148"/>
                      </a:lnTo>
                      <a:lnTo>
                        <a:pt x="1265" y="148"/>
                      </a:lnTo>
                      <a:lnTo>
                        <a:pt x="1265" y="148"/>
                      </a:lnTo>
                      <a:lnTo>
                        <a:pt x="1268" y="148"/>
                      </a:lnTo>
                      <a:lnTo>
                        <a:pt x="1268" y="142"/>
                      </a:lnTo>
                      <a:lnTo>
                        <a:pt x="1272" y="142"/>
                      </a:lnTo>
                      <a:lnTo>
                        <a:pt x="1272" y="131"/>
                      </a:lnTo>
                      <a:lnTo>
                        <a:pt x="1297" y="131"/>
                      </a:lnTo>
                      <a:lnTo>
                        <a:pt x="1297" y="126"/>
                      </a:lnTo>
                      <a:lnTo>
                        <a:pt x="1303" y="126"/>
                      </a:lnTo>
                      <a:lnTo>
                        <a:pt x="1303" y="120"/>
                      </a:lnTo>
                      <a:lnTo>
                        <a:pt x="1319" y="120"/>
                      </a:lnTo>
                      <a:lnTo>
                        <a:pt x="1319" y="115"/>
                      </a:lnTo>
                      <a:lnTo>
                        <a:pt x="1372" y="115"/>
                      </a:lnTo>
                      <a:lnTo>
                        <a:pt x="1372" y="109"/>
                      </a:lnTo>
                      <a:lnTo>
                        <a:pt x="1407" y="109"/>
                      </a:lnTo>
                      <a:lnTo>
                        <a:pt x="1407" y="104"/>
                      </a:lnTo>
                      <a:lnTo>
                        <a:pt x="1444" y="104"/>
                      </a:lnTo>
                      <a:lnTo>
                        <a:pt x="1444" y="98"/>
                      </a:lnTo>
                      <a:lnTo>
                        <a:pt x="1476" y="98"/>
                      </a:lnTo>
                      <a:lnTo>
                        <a:pt x="1476" y="93"/>
                      </a:lnTo>
                      <a:lnTo>
                        <a:pt x="1513" y="93"/>
                      </a:lnTo>
                      <a:lnTo>
                        <a:pt x="1513" y="87"/>
                      </a:lnTo>
                      <a:lnTo>
                        <a:pt x="1564" y="87"/>
                      </a:lnTo>
                      <a:lnTo>
                        <a:pt x="1564" y="82"/>
                      </a:lnTo>
                      <a:lnTo>
                        <a:pt x="1573" y="82"/>
                      </a:lnTo>
                      <a:lnTo>
                        <a:pt x="1573" y="76"/>
                      </a:lnTo>
                      <a:lnTo>
                        <a:pt x="1611" y="76"/>
                      </a:lnTo>
                      <a:lnTo>
                        <a:pt x="1611" y="71"/>
                      </a:lnTo>
                      <a:lnTo>
                        <a:pt x="1708" y="71"/>
                      </a:lnTo>
                      <a:lnTo>
                        <a:pt x="1708" y="65"/>
                      </a:lnTo>
                      <a:lnTo>
                        <a:pt x="1711" y="65"/>
                      </a:lnTo>
                      <a:lnTo>
                        <a:pt x="1711" y="60"/>
                      </a:lnTo>
                      <a:lnTo>
                        <a:pt x="1749" y="60"/>
                      </a:lnTo>
                      <a:lnTo>
                        <a:pt x="1749" y="54"/>
                      </a:lnTo>
                      <a:lnTo>
                        <a:pt x="1809" y="54"/>
                      </a:lnTo>
                      <a:lnTo>
                        <a:pt x="1809" y="49"/>
                      </a:lnTo>
                      <a:lnTo>
                        <a:pt x="1818" y="49"/>
                      </a:lnTo>
                      <a:lnTo>
                        <a:pt x="1818" y="43"/>
                      </a:lnTo>
                      <a:lnTo>
                        <a:pt x="1824" y="43"/>
                      </a:lnTo>
                      <a:lnTo>
                        <a:pt x="1824" y="38"/>
                      </a:lnTo>
                      <a:lnTo>
                        <a:pt x="1843" y="38"/>
                      </a:lnTo>
                      <a:lnTo>
                        <a:pt x="1843" y="32"/>
                      </a:lnTo>
                      <a:lnTo>
                        <a:pt x="1846" y="32"/>
                      </a:lnTo>
                      <a:lnTo>
                        <a:pt x="1846" y="27"/>
                      </a:lnTo>
                      <a:lnTo>
                        <a:pt x="1900" y="27"/>
                      </a:lnTo>
                      <a:lnTo>
                        <a:pt x="1900" y="21"/>
                      </a:lnTo>
                      <a:lnTo>
                        <a:pt x="1984" y="21"/>
                      </a:lnTo>
                      <a:lnTo>
                        <a:pt x="1984" y="10"/>
                      </a:lnTo>
                      <a:lnTo>
                        <a:pt x="1997" y="10"/>
                      </a:lnTo>
                      <a:lnTo>
                        <a:pt x="1997" y="5"/>
                      </a:lnTo>
                      <a:lnTo>
                        <a:pt x="2025" y="5"/>
                      </a:lnTo>
                      <a:lnTo>
                        <a:pt x="2025" y="0"/>
                      </a:lnTo>
                      <a:lnTo>
                        <a:pt x="2032" y="0"/>
                      </a:lnTo>
                      <a:lnTo>
                        <a:pt x="2032" y="0"/>
                      </a:lnTo>
                      <a:lnTo>
                        <a:pt x="2126" y="0"/>
                      </a:lnTo>
                      <a:lnTo>
                        <a:pt x="2126" y="0"/>
                      </a:lnTo>
                      <a:lnTo>
                        <a:pt x="2164" y="0"/>
                      </a:lnTo>
                      <a:lnTo>
                        <a:pt x="2164" y="0"/>
                      </a:lnTo>
                      <a:lnTo>
                        <a:pt x="2167" y="0"/>
                      </a:lnTo>
                      <a:lnTo>
                        <a:pt x="2167" y="0"/>
                      </a:lnTo>
                      <a:lnTo>
                        <a:pt x="2176" y="0"/>
                      </a:lnTo>
                      <a:lnTo>
                        <a:pt x="2176" y="0"/>
                      </a:lnTo>
                      <a:lnTo>
                        <a:pt x="2189" y="0"/>
                      </a:lnTo>
                      <a:lnTo>
                        <a:pt x="2189" y="0"/>
                      </a:lnTo>
                      <a:lnTo>
                        <a:pt x="2192" y="0"/>
                      </a:lnTo>
                      <a:lnTo>
                        <a:pt x="2192" y="0"/>
                      </a:lnTo>
                      <a:lnTo>
                        <a:pt x="2195" y="0"/>
                      </a:lnTo>
                      <a:lnTo>
                        <a:pt x="2195" y="0"/>
                      </a:lnTo>
                      <a:lnTo>
                        <a:pt x="2201" y="0"/>
                      </a:lnTo>
                      <a:lnTo>
                        <a:pt x="2201" y="0"/>
                      </a:lnTo>
                      <a:lnTo>
                        <a:pt x="2211" y="0"/>
                      </a:lnTo>
                      <a:lnTo>
                        <a:pt x="2211" y="0"/>
                      </a:lnTo>
                      <a:lnTo>
                        <a:pt x="2217" y="0"/>
                      </a:lnTo>
                      <a:lnTo>
                        <a:pt x="2217" y="0"/>
                      </a:lnTo>
                      <a:lnTo>
                        <a:pt x="2220" y="0"/>
                      </a:lnTo>
                      <a:lnTo>
                        <a:pt x="2220" y="0"/>
                      </a:lnTo>
                      <a:lnTo>
                        <a:pt x="2223" y="0"/>
                      </a:lnTo>
                      <a:lnTo>
                        <a:pt x="2223" y="0"/>
                      </a:lnTo>
                      <a:lnTo>
                        <a:pt x="2226" y="0"/>
                      </a:lnTo>
                      <a:lnTo>
                        <a:pt x="2226" y="0"/>
                      </a:lnTo>
                      <a:lnTo>
                        <a:pt x="2229" y="0"/>
                      </a:lnTo>
                      <a:lnTo>
                        <a:pt x="2229" y="0"/>
                      </a:lnTo>
                      <a:lnTo>
                        <a:pt x="2233" y="0"/>
                      </a:lnTo>
                      <a:lnTo>
                        <a:pt x="2233" y="0"/>
                      </a:lnTo>
                      <a:lnTo>
                        <a:pt x="2236" y="0"/>
                      </a:lnTo>
                      <a:lnTo>
                        <a:pt x="2236" y="0"/>
                      </a:lnTo>
                      <a:lnTo>
                        <a:pt x="2239" y="0"/>
                      </a:lnTo>
                      <a:lnTo>
                        <a:pt x="2239" y="0"/>
                      </a:lnTo>
                      <a:lnTo>
                        <a:pt x="2242" y="0"/>
                      </a:lnTo>
                      <a:lnTo>
                        <a:pt x="2242" y="0"/>
                      </a:lnTo>
                      <a:lnTo>
                        <a:pt x="2245" y="0"/>
                      </a:lnTo>
                      <a:lnTo>
                        <a:pt x="2245" y="0"/>
                      </a:lnTo>
                      <a:lnTo>
                        <a:pt x="2251" y="0"/>
                      </a:lnTo>
                      <a:lnTo>
                        <a:pt x="2251" y="0"/>
                      </a:lnTo>
                      <a:lnTo>
                        <a:pt x="2255" y="0"/>
                      </a:lnTo>
                      <a:lnTo>
                        <a:pt x="2255" y="0"/>
                      </a:lnTo>
                      <a:lnTo>
                        <a:pt x="2258" y="0"/>
                      </a:lnTo>
                      <a:lnTo>
                        <a:pt x="2258" y="0"/>
                      </a:lnTo>
                      <a:lnTo>
                        <a:pt x="2261" y="0"/>
                      </a:lnTo>
                      <a:lnTo>
                        <a:pt x="2261" y="0"/>
                      </a:lnTo>
                    </a:path>
                  </a:pathLst>
                </a:custGeom>
                <a:noFill/>
                <a:ln w="2222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59" name="Freeform 11"/>
                <p:cNvSpPr>
                  <a:spLocks/>
                </p:cNvSpPr>
                <p:nvPr/>
              </p:nvSpPr>
              <p:spPr bwMode="auto">
                <a:xfrm>
                  <a:off x="859" y="2156"/>
                  <a:ext cx="4624" cy="599"/>
                </a:xfrm>
                <a:custGeom>
                  <a:avLst/>
                  <a:gdLst>
                    <a:gd name="T0" fmla="*/ 0 w 2261"/>
                    <a:gd name="T1" fmla="*/ 293 h 293"/>
                    <a:gd name="T2" fmla="*/ 0 w 2261"/>
                    <a:gd name="T3" fmla="*/ 293 h 293"/>
                    <a:gd name="T4" fmla="*/ 81 w 2261"/>
                    <a:gd name="T5" fmla="*/ 293 h 293"/>
                    <a:gd name="T6" fmla="*/ 194 w 2261"/>
                    <a:gd name="T7" fmla="*/ 279 h 293"/>
                    <a:gd name="T8" fmla="*/ 238 w 2261"/>
                    <a:gd name="T9" fmla="*/ 264 h 293"/>
                    <a:gd name="T10" fmla="*/ 263 w 2261"/>
                    <a:gd name="T11" fmla="*/ 264 h 293"/>
                    <a:gd name="T12" fmla="*/ 424 w 2261"/>
                    <a:gd name="T13" fmla="*/ 250 h 293"/>
                    <a:gd name="T14" fmla="*/ 527 w 2261"/>
                    <a:gd name="T15" fmla="*/ 250 h 293"/>
                    <a:gd name="T16" fmla="*/ 596 w 2261"/>
                    <a:gd name="T17" fmla="*/ 236 h 293"/>
                    <a:gd name="T18" fmla="*/ 669 w 2261"/>
                    <a:gd name="T19" fmla="*/ 236 h 293"/>
                    <a:gd name="T20" fmla="*/ 722 w 2261"/>
                    <a:gd name="T21" fmla="*/ 221 h 293"/>
                    <a:gd name="T22" fmla="*/ 935 w 2261"/>
                    <a:gd name="T23" fmla="*/ 206 h 293"/>
                    <a:gd name="T24" fmla="*/ 1011 w 2261"/>
                    <a:gd name="T25" fmla="*/ 192 h 293"/>
                    <a:gd name="T26" fmla="*/ 1061 w 2261"/>
                    <a:gd name="T27" fmla="*/ 177 h 293"/>
                    <a:gd name="T28" fmla="*/ 1114 w 2261"/>
                    <a:gd name="T29" fmla="*/ 177 h 293"/>
                    <a:gd name="T30" fmla="*/ 1140 w 2261"/>
                    <a:gd name="T31" fmla="*/ 163 h 293"/>
                    <a:gd name="T32" fmla="*/ 1240 w 2261"/>
                    <a:gd name="T33" fmla="*/ 148 h 293"/>
                    <a:gd name="T34" fmla="*/ 1243 w 2261"/>
                    <a:gd name="T35" fmla="*/ 148 h 293"/>
                    <a:gd name="T36" fmla="*/ 1294 w 2261"/>
                    <a:gd name="T37" fmla="*/ 133 h 293"/>
                    <a:gd name="T38" fmla="*/ 1328 w 2261"/>
                    <a:gd name="T39" fmla="*/ 119 h 293"/>
                    <a:gd name="T40" fmla="*/ 1378 w 2261"/>
                    <a:gd name="T41" fmla="*/ 104 h 293"/>
                    <a:gd name="T42" fmla="*/ 1416 w 2261"/>
                    <a:gd name="T43" fmla="*/ 89 h 293"/>
                    <a:gd name="T44" fmla="*/ 1485 w 2261"/>
                    <a:gd name="T45" fmla="*/ 74 h 293"/>
                    <a:gd name="T46" fmla="*/ 1495 w 2261"/>
                    <a:gd name="T47" fmla="*/ 60 h 293"/>
                    <a:gd name="T48" fmla="*/ 1526 w 2261"/>
                    <a:gd name="T49" fmla="*/ 45 h 293"/>
                    <a:gd name="T50" fmla="*/ 1576 w 2261"/>
                    <a:gd name="T51" fmla="*/ 30 h 293"/>
                    <a:gd name="T52" fmla="*/ 1802 w 2261"/>
                    <a:gd name="T53" fmla="*/ 15 h 293"/>
                    <a:gd name="T54" fmla="*/ 2201 w 2261"/>
                    <a:gd name="T55" fmla="*/ 0 h 293"/>
                    <a:gd name="T56" fmla="*/ 2207 w 2261"/>
                    <a:gd name="T57" fmla="*/ 0 h 293"/>
                    <a:gd name="T58" fmla="*/ 2211 w 2261"/>
                    <a:gd name="T59" fmla="*/ 0 h 293"/>
                    <a:gd name="T60" fmla="*/ 2217 w 2261"/>
                    <a:gd name="T61" fmla="*/ 0 h 293"/>
                    <a:gd name="T62" fmla="*/ 2220 w 2261"/>
                    <a:gd name="T63" fmla="*/ 0 h 293"/>
                    <a:gd name="T64" fmla="*/ 2226 w 2261"/>
                    <a:gd name="T65" fmla="*/ 0 h 293"/>
                    <a:gd name="T66" fmla="*/ 2229 w 2261"/>
                    <a:gd name="T67" fmla="*/ 0 h 293"/>
                    <a:gd name="T68" fmla="*/ 2233 w 2261"/>
                    <a:gd name="T69" fmla="*/ 0 h 293"/>
                    <a:gd name="T70" fmla="*/ 2239 w 2261"/>
                    <a:gd name="T71" fmla="*/ 0 h 293"/>
                    <a:gd name="T72" fmla="*/ 2242 w 2261"/>
                    <a:gd name="T73" fmla="*/ 0 h 293"/>
                    <a:gd name="T74" fmla="*/ 2245 w 2261"/>
                    <a:gd name="T75" fmla="*/ 0 h 293"/>
                    <a:gd name="T76" fmla="*/ 2251 w 2261"/>
                    <a:gd name="T77" fmla="*/ 0 h 293"/>
                    <a:gd name="T78" fmla="*/ 2255 w 2261"/>
                    <a:gd name="T79" fmla="*/ 0 h 293"/>
                    <a:gd name="T80" fmla="*/ 2258 w 2261"/>
                    <a:gd name="T81" fmla="*/ 0 h 293"/>
                    <a:gd name="T82" fmla="*/ 2261 w 2261"/>
                    <a:gd name="T8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261" h="293">
                      <a:moveTo>
                        <a:pt x="0" y="293"/>
                      </a:moveTo>
                      <a:lnTo>
                        <a:pt x="0" y="293"/>
                      </a:lnTo>
                      <a:lnTo>
                        <a:pt x="0" y="293"/>
                      </a:lnTo>
                      <a:lnTo>
                        <a:pt x="0" y="293"/>
                      </a:lnTo>
                      <a:lnTo>
                        <a:pt x="0" y="293"/>
                      </a:lnTo>
                      <a:lnTo>
                        <a:pt x="81" y="293"/>
                      </a:lnTo>
                      <a:lnTo>
                        <a:pt x="81" y="279"/>
                      </a:lnTo>
                      <a:lnTo>
                        <a:pt x="194" y="279"/>
                      </a:lnTo>
                      <a:lnTo>
                        <a:pt x="194" y="264"/>
                      </a:lnTo>
                      <a:lnTo>
                        <a:pt x="238" y="264"/>
                      </a:lnTo>
                      <a:lnTo>
                        <a:pt x="238" y="264"/>
                      </a:lnTo>
                      <a:lnTo>
                        <a:pt x="263" y="264"/>
                      </a:lnTo>
                      <a:lnTo>
                        <a:pt x="263" y="250"/>
                      </a:lnTo>
                      <a:lnTo>
                        <a:pt x="424" y="250"/>
                      </a:lnTo>
                      <a:lnTo>
                        <a:pt x="424" y="250"/>
                      </a:lnTo>
                      <a:lnTo>
                        <a:pt x="527" y="250"/>
                      </a:lnTo>
                      <a:lnTo>
                        <a:pt x="527" y="236"/>
                      </a:lnTo>
                      <a:lnTo>
                        <a:pt x="596" y="236"/>
                      </a:lnTo>
                      <a:lnTo>
                        <a:pt x="596" y="236"/>
                      </a:lnTo>
                      <a:lnTo>
                        <a:pt x="669" y="236"/>
                      </a:lnTo>
                      <a:lnTo>
                        <a:pt x="669" y="221"/>
                      </a:lnTo>
                      <a:lnTo>
                        <a:pt x="722" y="221"/>
                      </a:lnTo>
                      <a:lnTo>
                        <a:pt x="722" y="206"/>
                      </a:lnTo>
                      <a:lnTo>
                        <a:pt x="935" y="206"/>
                      </a:lnTo>
                      <a:lnTo>
                        <a:pt x="935" y="192"/>
                      </a:lnTo>
                      <a:lnTo>
                        <a:pt x="1011" y="192"/>
                      </a:lnTo>
                      <a:lnTo>
                        <a:pt x="1011" y="177"/>
                      </a:lnTo>
                      <a:lnTo>
                        <a:pt x="1061" y="177"/>
                      </a:lnTo>
                      <a:lnTo>
                        <a:pt x="1061" y="177"/>
                      </a:lnTo>
                      <a:lnTo>
                        <a:pt x="1114" y="177"/>
                      </a:lnTo>
                      <a:lnTo>
                        <a:pt x="1114" y="163"/>
                      </a:lnTo>
                      <a:lnTo>
                        <a:pt x="1140" y="163"/>
                      </a:lnTo>
                      <a:lnTo>
                        <a:pt x="1140" y="148"/>
                      </a:lnTo>
                      <a:lnTo>
                        <a:pt x="1240" y="148"/>
                      </a:lnTo>
                      <a:lnTo>
                        <a:pt x="1240" y="148"/>
                      </a:lnTo>
                      <a:lnTo>
                        <a:pt x="1243" y="148"/>
                      </a:lnTo>
                      <a:lnTo>
                        <a:pt x="1243" y="133"/>
                      </a:lnTo>
                      <a:lnTo>
                        <a:pt x="1294" y="133"/>
                      </a:lnTo>
                      <a:lnTo>
                        <a:pt x="1294" y="119"/>
                      </a:lnTo>
                      <a:lnTo>
                        <a:pt x="1328" y="119"/>
                      </a:lnTo>
                      <a:lnTo>
                        <a:pt x="1328" y="104"/>
                      </a:lnTo>
                      <a:lnTo>
                        <a:pt x="1378" y="104"/>
                      </a:lnTo>
                      <a:lnTo>
                        <a:pt x="1378" y="89"/>
                      </a:lnTo>
                      <a:lnTo>
                        <a:pt x="1416" y="89"/>
                      </a:lnTo>
                      <a:lnTo>
                        <a:pt x="1416" y="74"/>
                      </a:lnTo>
                      <a:lnTo>
                        <a:pt x="1485" y="74"/>
                      </a:lnTo>
                      <a:lnTo>
                        <a:pt x="1485" y="60"/>
                      </a:lnTo>
                      <a:lnTo>
                        <a:pt x="1495" y="60"/>
                      </a:lnTo>
                      <a:lnTo>
                        <a:pt x="1495" y="45"/>
                      </a:lnTo>
                      <a:lnTo>
                        <a:pt x="1526" y="45"/>
                      </a:lnTo>
                      <a:lnTo>
                        <a:pt x="1526" y="30"/>
                      </a:lnTo>
                      <a:lnTo>
                        <a:pt x="1576" y="30"/>
                      </a:lnTo>
                      <a:lnTo>
                        <a:pt x="1576" y="15"/>
                      </a:lnTo>
                      <a:lnTo>
                        <a:pt x="1802" y="15"/>
                      </a:lnTo>
                      <a:lnTo>
                        <a:pt x="1802" y="0"/>
                      </a:lnTo>
                      <a:lnTo>
                        <a:pt x="2201" y="0"/>
                      </a:lnTo>
                      <a:lnTo>
                        <a:pt x="2201" y="0"/>
                      </a:lnTo>
                      <a:lnTo>
                        <a:pt x="2207" y="0"/>
                      </a:lnTo>
                      <a:lnTo>
                        <a:pt x="2207" y="0"/>
                      </a:lnTo>
                      <a:lnTo>
                        <a:pt x="2211" y="0"/>
                      </a:lnTo>
                      <a:lnTo>
                        <a:pt x="2211" y="0"/>
                      </a:lnTo>
                      <a:lnTo>
                        <a:pt x="2217" y="0"/>
                      </a:lnTo>
                      <a:lnTo>
                        <a:pt x="2217" y="0"/>
                      </a:lnTo>
                      <a:lnTo>
                        <a:pt x="2220" y="0"/>
                      </a:lnTo>
                      <a:lnTo>
                        <a:pt x="2220" y="0"/>
                      </a:lnTo>
                      <a:lnTo>
                        <a:pt x="2226" y="0"/>
                      </a:lnTo>
                      <a:lnTo>
                        <a:pt x="2226" y="0"/>
                      </a:lnTo>
                      <a:lnTo>
                        <a:pt x="2229" y="0"/>
                      </a:lnTo>
                      <a:lnTo>
                        <a:pt x="2229" y="0"/>
                      </a:lnTo>
                      <a:lnTo>
                        <a:pt x="2233" y="0"/>
                      </a:lnTo>
                      <a:lnTo>
                        <a:pt x="2233" y="0"/>
                      </a:lnTo>
                      <a:lnTo>
                        <a:pt x="2239" y="0"/>
                      </a:lnTo>
                      <a:lnTo>
                        <a:pt x="2239" y="0"/>
                      </a:lnTo>
                      <a:lnTo>
                        <a:pt x="2242" y="0"/>
                      </a:lnTo>
                      <a:lnTo>
                        <a:pt x="2242" y="0"/>
                      </a:lnTo>
                      <a:lnTo>
                        <a:pt x="2245" y="0"/>
                      </a:lnTo>
                      <a:lnTo>
                        <a:pt x="2245" y="0"/>
                      </a:lnTo>
                      <a:lnTo>
                        <a:pt x="2251" y="0"/>
                      </a:lnTo>
                      <a:lnTo>
                        <a:pt x="2251" y="0"/>
                      </a:lnTo>
                      <a:lnTo>
                        <a:pt x="2255" y="0"/>
                      </a:lnTo>
                      <a:lnTo>
                        <a:pt x="2255" y="0"/>
                      </a:lnTo>
                      <a:lnTo>
                        <a:pt x="2258" y="0"/>
                      </a:lnTo>
                      <a:lnTo>
                        <a:pt x="2258" y="0"/>
                      </a:lnTo>
                      <a:lnTo>
                        <a:pt x="2261" y="0"/>
                      </a:lnTo>
                      <a:lnTo>
                        <a:pt x="2261" y="0"/>
                      </a:lnTo>
                    </a:path>
                  </a:pathLst>
                </a:custGeom>
                <a:noFill/>
                <a:ln w="22225">
                  <a:solidFill>
                    <a:srgbClr val="006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6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792" y="698"/>
                  <a:ext cx="0" cy="212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61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749" y="2755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62" name="Rectangle 14"/>
                <p:cNvSpPr>
                  <a:spLocks noChangeArrowheads="1"/>
                </p:cNvSpPr>
                <p:nvPr/>
              </p:nvSpPr>
              <p:spPr bwMode="auto">
                <a:xfrm>
                  <a:off x="667" y="2698"/>
                  <a:ext cx="69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749" y="2512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64" name="Rectangle 16"/>
                <p:cNvSpPr>
                  <a:spLocks noChangeArrowheads="1"/>
                </p:cNvSpPr>
                <p:nvPr/>
              </p:nvSpPr>
              <p:spPr bwMode="auto">
                <a:xfrm>
                  <a:off x="667" y="2455"/>
                  <a:ext cx="69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5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749" y="2271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66" name="Rectangle 18"/>
                <p:cNvSpPr>
                  <a:spLocks noChangeArrowheads="1"/>
                </p:cNvSpPr>
                <p:nvPr/>
              </p:nvSpPr>
              <p:spPr bwMode="auto">
                <a:xfrm>
                  <a:off x="608" y="2213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749" y="2027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68" name="Rectangle 20"/>
                <p:cNvSpPr>
                  <a:spLocks noChangeArrowheads="1"/>
                </p:cNvSpPr>
                <p:nvPr/>
              </p:nvSpPr>
              <p:spPr bwMode="auto">
                <a:xfrm>
                  <a:off x="608" y="1970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15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749" y="1786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70" name="Rectangle 22"/>
                <p:cNvSpPr>
                  <a:spLocks noChangeArrowheads="1"/>
                </p:cNvSpPr>
                <p:nvPr/>
              </p:nvSpPr>
              <p:spPr bwMode="auto">
                <a:xfrm>
                  <a:off x="608" y="1729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749" y="1543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>
                  <a:off x="608" y="14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25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749" y="1299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74" name="Rectangle 26"/>
                <p:cNvSpPr>
                  <a:spLocks noChangeArrowheads="1"/>
                </p:cNvSpPr>
                <p:nvPr/>
              </p:nvSpPr>
              <p:spPr bwMode="auto">
                <a:xfrm>
                  <a:off x="608" y="1242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749" y="1058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76" name="Rectangle 28"/>
                <p:cNvSpPr>
                  <a:spLocks noChangeArrowheads="1"/>
                </p:cNvSpPr>
                <p:nvPr/>
              </p:nvSpPr>
              <p:spPr bwMode="auto">
                <a:xfrm>
                  <a:off x="608" y="1001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35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749" y="815"/>
                  <a:ext cx="4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78" name="Rectangle 30"/>
                <p:cNvSpPr>
                  <a:spLocks noChangeArrowheads="1"/>
                </p:cNvSpPr>
                <p:nvPr/>
              </p:nvSpPr>
              <p:spPr bwMode="auto">
                <a:xfrm>
                  <a:off x="608" y="758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31"/>
                <p:cNvSpPr>
                  <a:spLocks noChangeArrowheads="1"/>
                </p:cNvSpPr>
                <p:nvPr/>
              </p:nvSpPr>
              <p:spPr bwMode="auto">
                <a:xfrm rot="16200000">
                  <a:off x="-171" y="1627"/>
                  <a:ext cx="1369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Cumulative incidence (%)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Rectangle 32"/>
                <p:cNvSpPr>
                  <a:spLocks noChangeArrowheads="1"/>
                </p:cNvSpPr>
                <p:nvPr/>
              </p:nvSpPr>
              <p:spPr bwMode="auto">
                <a:xfrm>
                  <a:off x="790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166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Rectangle 33"/>
                <p:cNvSpPr>
                  <a:spLocks noChangeArrowheads="1"/>
                </p:cNvSpPr>
                <p:nvPr/>
              </p:nvSpPr>
              <p:spPr bwMode="auto">
                <a:xfrm>
                  <a:off x="1174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165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Rectangle 34"/>
                <p:cNvSpPr>
                  <a:spLocks noChangeArrowheads="1"/>
                </p:cNvSpPr>
                <p:nvPr/>
              </p:nvSpPr>
              <p:spPr bwMode="auto">
                <a:xfrm>
                  <a:off x="1559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162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Rectangle 35"/>
                <p:cNvSpPr>
                  <a:spLocks noChangeArrowheads="1"/>
                </p:cNvSpPr>
                <p:nvPr/>
              </p:nvSpPr>
              <p:spPr bwMode="auto">
                <a:xfrm>
                  <a:off x="1945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160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30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157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716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156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Rectangle 38"/>
                <p:cNvSpPr>
                  <a:spLocks noChangeArrowheads="1"/>
                </p:cNvSpPr>
                <p:nvPr/>
              </p:nvSpPr>
              <p:spPr bwMode="auto">
                <a:xfrm>
                  <a:off x="3100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153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7" name="Rectangle 39"/>
                <p:cNvSpPr>
                  <a:spLocks noChangeArrowheads="1"/>
                </p:cNvSpPr>
                <p:nvPr/>
              </p:nvSpPr>
              <p:spPr bwMode="auto">
                <a:xfrm>
                  <a:off x="3487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149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871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144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9" name="Rectangle 41"/>
                <p:cNvSpPr>
                  <a:spLocks noChangeArrowheads="1"/>
                </p:cNvSpPr>
                <p:nvPr/>
              </p:nvSpPr>
              <p:spPr bwMode="auto">
                <a:xfrm>
                  <a:off x="4258" y="34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0" name="Rectangle 42"/>
                <p:cNvSpPr>
                  <a:spLocks noChangeArrowheads="1"/>
                </p:cNvSpPr>
                <p:nvPr/>
              </p:nvSpPr>
              <p:spPr bwMode="auto">
                <a:xfrm>
                  <a:off x="4642" y="3450"/>
                  <a:ext cx="144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141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43"/>
                <p:cNvSpPr>
                  <a:spLocks noChangeArrowheads="1"/>
                </p:cNvSpPr>
                <p:nvPr/>
              </p:nvSpPr>
              <p:spPr bwMode="auto">
                <a:xfrm>
                  <a:off x="5027" y="3450"/>
                  <a:ext cx="144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141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44"/>
                <p:cNvSpPr>
                  <a:spLocks noChangeArrowheads="1"/>
                </p:cNvSpPr>
                <p:nvPr/>
              </p:nvSpPr>
              <p:spPr bwMode="auto">
                <a:xfrm>
                  <a:off x="5413" y="3450"/>
                  <a:ext cx="138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116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45"/>
                <p:cNvSpPr>
                  <a:spLocks noChangeArrowheads="1"/>
                </p:cNvSpPr>
                <p:nvPr/>
              </p:nvSpPr>
              <p:spPr bwMode="auto">
                <a:xfrm>
                  <a:off x="283" y="3450"/>
                  <a:ext cx="328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6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Registry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90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447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Rectangle 47"/>
                <p:cNvSpPr>
                  <a:spLocks noChangeArrowheads="1"/>
                </p:cNvSpPr>
                <p:nvPr/>
              </p:nvSpPr>
              <p:spPr bwMode="auto">
                <a:xfrm>
                  <a:off x="1174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440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59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434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945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429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330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427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716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422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3100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417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487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410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871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407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4258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406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4642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402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5027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399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5413" y="3350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343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3" y="3350"/>
                  <a:ext cx="319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PCI+MT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790" y="3252"/>
                  <a:ext cx="144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441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1174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389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559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360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945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337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2330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315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2716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302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3100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290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3487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277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3871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272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4258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268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4642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260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5027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254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72"/>
                <p:cNvSpPr>
                  <a:spLocks noChangeArrowheads="1"/>
                </p:cNvSpPr>
                <p:nvPr/>
              </p:nvSpPr>
              <p:spPr bwMode="auto">
                <a:xfrm>
                  <a:off x="5413" y="3252"/>
                  <a:ext cx="15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218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2" name="Rectangle 73"/>
                <p:cNvSpPr>
                  <a:spLocks noChangeArrowheads="1"/>
                </p:cNvSpPr>
                <p:nvPr/>
              </p:nvSpPr>
              <p:spPr bwMode="auto">
                <a:xfrm>
                  <a:off x="283" y="3252"/>
                  <a:ext cx="125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MT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3" name="Rectangle 74"/>
                <p:cNvSpPr>
                  <a:spLocks noChangeArrowheads="1"/>
                </p:cNvSpPr>
                <p:nvPr/>
              </p:nvSpPr>
              <p:spPr bwMode="auto">
                <a:xfrm>
                  <a:off x="338" y="3132"/>
                  <a:ext cx="397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No. at risk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4" name="Line 75"/>
                <p:cNvSpPr>
                  <a:spLocks noChangeShapeType="1"/>
                </p:cNvSpPr>
                <p:nvPr/>
              </p:nvSpPr>
              <p:spPr bwMode="auto">
                <a:xfrm>
                  <a:off x="792" y="2823"/>
                  <a:ext cx="475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25" name="Line 76"/>
                <p:cNvSpPr>
                  <a:spLocks noChangeShapeType="1"/>
                </p:cNvSpPr>
                <p:nvPr/>
              </p:nvSpPr>
              <p:spPr bwMode="auto">
                <a:xfrm>
                  <a:off x="859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26" name="Rectangle 77"/>
                <p:cNvSpPr>
                  <a:spLocks noChangeArrowheads="1"/>
                </p:cNvSpPr>
                <p:nvPr/>
              </p:nvSpPr>
              <p:spPr bwMode="auto">
                <a:xfrm>
                  <a:off x="831" y="2886"/>
                  <a:ext cx="69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Line 78"/>
                <p:cNvSpPr>
                  <a:spLocks noChangeShapeType="1"/>
                </p:cNvSpPr>
                <p:nvPr/>
              </p:nvSpPr>
              <p:spPr bwMode="auto">
                <a:xfrm>
                  <a:off x="1244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28" name="Rectangle 79"/>
                <p:cNvSpPr>
                  <a:spLocks noChangeArrowheads="1"/>
                </p:cNvSpPr>
                <p:nvPr/>
              </p:nvSpPr>
              <p:spPr bwMode="auto">
                <a:xfrm>
                  <a:off x="1215" y="2886"/>
                  <a:ext cx="69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Line 80"/>
                <p:cNvSpPr>
                  <a:spLocks noChangeShapeType="1"/>
                </p:cNvSpPr>
                <p:nvPr/>
              </p:nvSpPr>
              <p:spPr bwMode="auto">
                <a:xfrm>
                  <a:off x="1628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30" name="Rectangle 81"/>
                <p:cNvSpPr>
                  <a:spLocks noChangeArrowheads="1"/>
                </p:cNvSpPr>
                <p:nvPr/>
              </p:nvSpPr>
              <p:spPr bwMode="auto">
                <a:xfrm>
                  <a:off x="1600" y="2886"/>
                  <a:ext cx="69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Line 82"/>
                <p:cNvSpPr>
                  <a:spLocks noChangeShapeType="1"/>
                </p:cNvSpPr>
                <p:nvPr/>
              </p:nvSpPr>
              <p:spPr bwMode="auto">
                <a:xfrm>
                  <a:off x="2015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32" name="Rectangle 83"/>
                <p:cNvSpPr>
                  <a:spLocks noChangeArrowheads="1"/>
                </p:cNvSpPr>
                <p:nvPr/>
              </p:nvSpPr>
              <p:spPr bwMode="auto">
                <a:xfrm>
                  <a:off x="1986" y="2886"/>
                  <a:ext cx="69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6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3" name="Line 84"/>
                <p:cNvSpPr>
                  <a:spLocks noChangeShapeType="1"/>
                </p:cNvSpPr>
                <p:nvPr/>
              </p:nvSpPr>
              <p:spPr bwMode="auto">
                <a:xfrm>
                  <a:off x="2399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34" name="Rectangle 85"/>
                <p:cNvSpPr>
                  <a:spLocks noChangeArrowheads="1"/>
                </p:cNvSpPr>
                <p:nvPr/>
              </p:nvSpPr>
              <p:spPr bwMode="auto">
                <a:xfrm>
                  <a:off x="2370" y="2886"/>
                  <a:ext cx="69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8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Line 86"/>
                <p:cNvSpPr>
                  <a:spLocks noChangeShapeType="1"/>
                </p:cNvSpPr>
                <p:nvPr/>
              </p:nvSpPr>
              <p:spPr bwMode="auto">
                <a:xfrm>
                  <a:off x="2786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36" name="Rectangle 87"/>
                <p:cNvSpPr>
                  <a:spLocks noChangeArrowheads="1"/>
                </p:cNvSpPr>
                <p:nvPr/>
              </p:nvSpPr>
              <p:spPr bwMode="auto">
                <a:xfrm>
                  <a:off x="2726" y="28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Line 88"/>
                <p:cNvSpPr>
                  <a:spLocks noChangeShapeType="1"/>
                </p:cNvSpPr>
                <p:nvPr/>
              </p:nvSpPr>
              <p:spPr bwMode="auto">
                <a:xfrm>
                  <a:off x="3170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38" name="Rectangle 89"/>
                <p:cNvSpPr>
                  <a:spLocks noChangeArrowheads="1"/>
                </p:cNvSpPr>
                <p:nvPr/>
              </p:nvSpPr>
              <p:spPr bwMode="auto">
                <a:xfrm>
                  <a:off x="3111" y="28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Line 90"/>
                <p:cNvSpPr>
                  <a:spLocks noChangeShapeType="1"/>
                </p:cNvSpPr>
                <p:nvPr/>
              </p:nvSpPr>
              <p:spPr bwMode="auto">
                <a:xfrm>
                  <a:off x="3556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40" name="Rectangle 91"/>
                <p:cNvSpPr>
                  <a:spLocks noChangeArrowheads="1"/>
                </p:cNvSpPr>
                <p:nvPr/>
              </p:nvSpPr>
              <p:spPr bwMode="auto">
                <a:xfrm>
                  <a:off x="3497" y="28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Line 92"/>
                <p:cNvSpPr>
                  <a:spLocks noChangeShapeType="1"/>
                </p:cNvSpPr>
                <p:nvPr/>
              </p:nvSpPr>
              <p:spPr bwMode="auto">
                <a:xfrm>
                  <a:off x="3941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42" name="Rectangle 93"/>
                <p:cNvSpPr>
                  <a:spLocks noChangeArrowheads="1"/>
                </p:cNvSpPr>
                <p:nvPr/>
              </p:nvSpPr>
              <p:spPr bwMode="auto">
                <a:xfrm>
                  <a:off x="3882" y="28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16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" name="Line 94"/>
                <p:cNvSpPr>
                  <a:spLocks noChangeShapeType="1"/>
                </p:cNvSpPr>
                <p:nvPr/>
              </p:nvSpPr>
              <p:spPr bwMode="auto">
                <a:xfrm>
                  <a:off x="4327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44" name="Rectangle 95"/>
                <p:cNvSpPr>
                  <a:spLocks noChangeArrowheads="1"/>
                </p:cNvSpPr>
                <p:nvPr/>
              </p:nvSpPr>
              <p:spPr bwMode="auto">
                <a:xfrm>
                  <a:off x="4268" y="28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18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Line 96"/>
                <p:cNvSpPr>
                  <a:spLocks noChangeShapeType="1"/>
                </p:cNvSpPr>
                <p:nvPr/>
              </p:nvSpPr>
              <p:spPr bwMode="auto">
                <a:xfrm>
                  <a:off x="4712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46" name="Rectangle 97"/>
                <p:cNvSpPr>
                  <a:spLocks noChangeArrowheads="1"/>
                </p:cNvSpPr>
                <p:nvPr/>
              </p:nvSpPr>
              <p:spPr bwMode="auto">
                <a:xfrm>
                  <a:off x="4653" y="28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20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Line 98"/>
                <p:cNvSpPr>
                  <a:spLocks noChangeShapeType="1"/>
                </p:cNvSpPr>
                <p:nvPr/>
              </p:nvSpPr>
              <p:spPr bwMode="auto">
                <a:xfrm>
                  <a:off x="5096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48" name="Rectangle 99"/>
                <p:cNvSpPr>
                  <a:spLocks noChangeArrowheads="1"/>
                </p:cNvSpPr>
                <p:nvPr/>
              </p:nvSpPr>
              <p:spPr bwMode="auto">
                <a:xfrm>
                  <a:off x="5037" y="28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22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Line 100"/>
                <p:cNvSpPr>
                  <a:spLocks noChangeShapeType="1"/>
                </p:cNvSpPr>
                <p:nvPr/>
              </p:nvSpPr>
              <p:spPr bwMode="auto">
                <a:xfrm>
                  <a:off x="5483" y="2823"/>
                  <a:ext cx="0" cy="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900"/>
                </a:p>
              </p:txBody>
            </p:sp>
            <p:sp>
              <p:nvSpPr>
                <p:cNvPr id="150" name="Rectangle 101"/>
                <p:cNvSpPr>
                  <a:spLocks noChangeArrowheads="1"/>
                </p:cNvSpPr>
                <p:nvPr/>
              </p:nvSpPr>
              <p:spPr bwMode="auto">
                <a:xfrm>
                  <a:off x="5423" y="288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24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Rectangle 102"/>
                <p:cNvSpPr>
                  <a:spLocks noChangeArrowheads="1"/>
                </p:cNvSpPr>
                <p:nvPr/>
              </p:nvSpPr>
              <p:spPr bwMode="auto">
                <a:xfrm>
                  <a:off x="2534" y="2986"/>
                  <a:ext cx="1466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Months after randomization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2" name="Rectangle 103"/>
                <p:cNvSpPr>
                  <a:spLocks noChangeArrowheads="1"/>
                </p:cNvSpPr>
                <p:nvPr/>
              </p:nvSpPr>
              <p:spPr bwMode="auto">
                <a:xfrm>
                  <a:off x="810" y="707"/>
                  <a:ext cx="0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3" name="Rectangle 104"/>
                <p:cNvSpPr>
                  <a:spLocks noChangeArrowheads="1"/>
                </p:cNvSpPr>
                <p:nvPr/>
              </p:nvSpPr>
              <p:spPr bwMode="auto">
                <a:xfrm>
                  <a:off x="810" y="793"/>
                  <a:ext cx="0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4" name="Rectangle 105"/>
                <p:cNvSpPr>
                  <a:spLocks noChangeArrowheads="1"/>
                </p:cNvSpPr>
                <p:nvPr/>
              </p:nvSpPr>
              <p:spPr bwMode="auto">
                <a:xfrm>
                  <a:off x="810" y="876"/>
                  <a:ext cx="0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Rectangle 106"/>
                <p:cNvSpPr>
                  <a:spLocks noChangeArrowheads="1"/>
                </p:cNvSpPr>
                <p:nvPr/>
              </p:nvSpPr>
              <p:spPr bwMode="auto">
                <a:xfrm>
                  <a:off x="810" y="962"/>
                  <a:ext cx="2278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MT vs. Registry:         HR 4.26 (95% CI 2.66-6.81)  P&lt;0.001</a:t>
                  </a:r>
                  <a:endParaRPr kumimoji="0" lang="de-DE" altLang="de-DE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Rectangle 107"/>
                <p:cNvSpPr>
                  <a:spLocks noChangeArrowheads="1"/>
                </p:cNvSpPr>
                <p:nvPr/>
              </p:nvSpPr>
              <p:spPr bwMode="auto">
                <a:xfrm>
                  <a:off x="810" y="707"/>
                  <a:ext cx="0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" name="Rectangle 108"/>
                <p:cNvSpPr>
                  <a:spLocks noChangeArrowheads="1"/>
                </p:cNvSpPr>
                <p:nvPr/>
              </p:nvSpPr>
              <p:spPr bwMode="auto">
                <a:xfrm>
                  <a:off x="810" y="793"/>
                  <a:ext cx="0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Rectangle 109"/>
                <p:cNvSpPr>
                  <a:spLocks noChangeArrowheads="1"/>
                </p:cNvSpPr>
                <p:nvPr/>
              </p:nvSpPr>
              <p:spPr bwMode="auto">
                <a:xfrm>
                  <a:off x="810" y="876"/>
                  <a:ext cx="2243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PCI+MT vs. Registry: HR 0.66 (95% CI 0.38-1.14)  P=0.13</a:t>
                  </a:r>
                  <a:endParaRPr kumimoji="0" lang="de-DE" altLang="de-DE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10"/>
                <p:cNvSpPr>
                  <a:spLocks noChangeArrowheads="1"/>
                </p:cNvSpPr>
                <p:nvPr/>
              </p:nvSpPr>
              <p:spPr bwMode="auto">
                <a:xfrm>
                  <a:off x="810" y="707"/>
                  <a:ext cx="0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</a:t>
                  </a:r>
                  <a:endParaRPr kumimoji="0" lang="de-DE" altLang="de-DE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Rectangle 111"/>
                <p:cNvSpPr>
                  <a:spLocks noChangeArrowheads="1"/>
                </p:cNvSpPr>
                <p:nvPr/>
              </p:nvSpPr>
              <p:spPr bwMode="auto">
                <a:xfrm>
                  <a:off x="810" y="793"/>
                  <a:ext cx="2264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5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PCI+MT vs. MT:         HR 0.16 (95% CI 0.11-0.22)  P&lt;0.001</a:t>
                  </a:r>
                  <a:endParaRPr kumimoji="0" lang="de-DE" altLang="de-DE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" name="Rectangle 2"/>
              <p:cNvSpPr/>
              <p:nvPr/>
            </p:nvSpPr>
            <p:spPr>
              <a:xfrm>
                <a:off x="3779912" y="2852936"/>
                <a:ext cx="5040560" cy="2880320"/>
              </a:xfrm>
              <a:prstGeom prst="rect">
                <a:avLst/>
              </a:prstGeom>
              <a:noFill/>
              <a:ln w="3175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4662264" y="2852936"/>
              <a:ext cx="358214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CH" sz="1200" b="1" dirty="0" smtClean="0">
                  <a:solidFill>
                    <a:srgbClr val="FF0000"/>
                  </a:solidFill>
                  <a:latin typeface="Arial"/>
                  <a:cs typeface="Arial"/>
                </a:rPr>
                <a:t>Total </a:t>
              </a:r>
              <a:r>
                <a:rPr lang="de-CH" sz="1200" b="1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Revascularisations</a:t>
              </a:r>
              <a:endParaRPr lang="de-CH" sz="1200" b="1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-3346165" y="34466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2193" y="8888"/>
            <a:ext cx="42432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Conclusions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4" y="1640989"/>
            <a:ext cx="91440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1. More </a:t>
            </a:r>
            <a:r>
              <a:rPr lang="en-US" sz="2400" b="1" dirty="0">
                <a:solidFill>
                  <a:srgbClr val="002060"/>
                </a:solidFill>
              </a:rPr>
              <a:t>than 25% of stable CAD patients scheduled for PCI on the  </a:t>
            </a:r>
            <a:r>
              <a:rPr lang="en-US" sz="2400" b="1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basis of </a:t>
            </a:r>
            <a:r>
              <a:rPr lang="en-US" sz="2400" b="1" dirty="0">
                <a:solidFill>
                  <a:srgbClr val="002060"/>
                </a:solidFill>
              </a:rPr>
              <a:t>clinical and angiographic data, have no stenosis </a:t>
            </a:r>
            <a:r>
              <a:rPr lang="en-US" sz="2400" b="1" dirty="0" smtClean="0">
                <a:solidFill>
                  <a:srgbClr val="002060"/>
                </a:solidFill>
              </a:rPr>
              <a:t>with an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FFR&lt;0.80. These patients have a favorable outcome with MT    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alone.</a:t>
            </a:r>
            <a:endParaRPr lang="en-GB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2. T</a:t>
            </a:r>
            <a:r>
              <a:rPr lang="en-US" sz="2400" b="1" dirty="0" smtClean="0">
                <a:solidFill>
                  <a:srgbClr val="002060"/>
                </a:solidFill>
              </a:rPr>
              <a:t>he rate of death, MI, or urgent revascularization at 2  years in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patients with stable CAD treated with FFR-guided PCI with new  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generation drug-eluting stents was less than half than in patients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treated with MT alone.</a:t>
            </a:r>
          </a:p>
          <a:p>
            <a:pPr>
              <a:buFont typeface="Arial" pitchFamily="34" charset="0"/>
              <a:buChar char="•"/>
            </a:pPr>
            <a:endParaRPr lang="en-GB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3. </a:t>
            </a:r>
            <a:r>
              <a:rPr lang="en-US" sz="2400" b="1" dirty="0">
                <a:solidFill>
                  <a:srgbClr val="002060"/>
                </a:solidFill>
              </a:rPr>
              <a:t>Beyond 7 days from </a:t>
            </a:r>
            <a:r>
              <a:rPr lang="en-US" sz="2400" b="1" dirty="0" err="1" smtClean="0">
                <a:solidFill>
                  <a:srgbClr val="002060"/>
                </a:solidFill>
              </a:rPr>
              <a:t>randomisation</a:t>
            </a:r>
            <a:r>
              <a:rPr lang="en-US" sz="2400" b="1" dirty="0">
                <a:solidFill>
                  <a:srgbClr val="002060"/>
                </a:solidFill>
              </a:rPr>
              <a:t>, PCI plus MT significantly 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      reduces the rate of death or MI when compared to MT alone. 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698439" y="179929"/>
            <a:ext cx="166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</a:t>
            </a:r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835696" y="2924944"/>
            <a:ext cx="555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i="1" dirty="0" err="1" smtClean="0"/>
              <a:t>Accepted</a:t>
            </a:r>
            <a:r>
              <a:rPr lang="nl-BE" i="1" dirty="0" smtClean="0"/>
              <a:t> </a:t>
            </a:r>
            <a:r>
              <a:rPr lang="nl-BE" i="1" dirty="0" err="1" smtClean="0"/>
              <a:t>for</a:t>
            </a:r>
            <a:r>
              <a:rPr lang="nl-BE" i="1" dirty="0" smtClean="0"/>
              <a:t> </a:t>
            </a:r>
            <a:r>
              <a:rPr lang="nl-BE" i="1" dirty="0" err="1" smtClean="0"/>
              <a:t>publication</a:t>
            </a:r>
            <a:r>
              <a:rPr lang="nl-BE" i="1" dirty="0" smtClean="0"/>
              <a:t> in the NEJM, September 2, 2014</a:t>
            </a: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309244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9480" y="179928"/>
            <a:ext cx="41749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Background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904652"/>
            <a:ext cx="87119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In patients with stable coronary artery disease (CAD),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PCI has not been shown to improve ‘hard endpoints’.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In previous trials comparing PCI and Medical Therapy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(MT), neither FFR-guidance nor DES were used.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(‘contemporary PCI’).</a:t>
            </a:r>
            <a:endParaRPr lang="en-GB" sz="2400" b="1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7842" y="4068361"/>
            <a:ext cx="36283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Objective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393568" y="4964976"/>
            <a:ext cx="875043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 compare the rate of death, myocardial infarction, or 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urgent revascularization 2 years after contemporary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PCI+MT to MT alone in stable CAD</a:t>
            </a:r>
            <a:endParaRPr lang="en-US" sz="2400" b="1" dirty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3360" y="-27384"/>
            <a:ext cx="51329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Inclusion Criteria  </a:t>
            </a:r>
          </a:p>
        </p:txBody>
      </p:sp>
      <p:sp>
        <p:nvSpPr>
          <p:cNvPr id="2" name="Rechthoek 1"/>
          <p:cNvSpPr/>
          <p:nvPr/>
        </p:nvSpPr>
        <p:spPr>
          <a:xfrm>
            <a:off x="468560" y="1749390"/>
            <a:ext cx="8675440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600"/>
              </a:lnSpc>
            </a:pPr>
            <a:r>
              <a:rPr lang="nl-BE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Referred for PCI because of</a:t>
            </a:r>
          </a:p>
          <a:p>
            <a:pPr marL="342900" indent="-342900">
              <a:lnSpc>
                <a:spcPts val="2600"/>
              </a:lnSpc>
            </a:pPr>
            <a:endParaRPr lang="nl-BE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ts val="2600"/>
              </a:lnSpc>
              <a:buFont typeface="Arial" pitchFamily="34" charset="0"/>
              <a:buChar char="•"/>
            </a:pPr>
            <a:r>
              <a:rPr lang="nl-BE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nl-BE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table </a:t>
            </a:r>
            <a:r>
              <a:rPr lang="en-US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angina pectoris 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(CCS </a:t>
            </a:r>
            <a:r>
              <a:rPr lang="en-US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1, 2, 3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800100" lvl="1" indent="-342900">
              <a:lnSpc>
                <a:spcPts val="2600"/>
              </a:lnSpc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Stabilized angina </a:t>
            </a:r>
            <a:r>
              <a:rPr lang="en-US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pectoris CCS class 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800100" lvl="1" indent="-342900">
              <a:lnSpc>
                <a:spcPts val="2600"/>
              </a:lnSpc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Atypical or </a:t>
            </a:r>
            <a:r>
              <a:rPr lang="en-US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chest pain 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documented 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0100" lvl="1" indent="-342900">
              <a:lnSpc>
                <a:spcPts val="2600"/>
              </a:lnSpc>
            </a:pP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ischemia</a:t>
            </a:r>
          </a:p>
          <a:p>
            <a:pPr marL="342900" indent="-342900">
              <a:lnSpc>
                <a:spcPts val="2600"/>
              </a:lnSpc>
            </a:pP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ts val="26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</a:t>
            </a:r>
          </a:p>
          <a:p>
            <a:pPr marL="342900" indent="-342900">
              <a:lnSpc>
                <a:spcPts val="2600"/>
              </a:lnSpc>
            </a:pP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ts val="26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Angiographic 1, 2, or 3 vessel disease</a:t>
            </a:r>
          </a:p>
        </p:txBody>
      </p:sp>
    </p:spTree>
    <p:extLst>
      <p:ext uri="{BB962C8B-B14F-4D97-AF65-F5344CB8AC3E}">
        <p14:creationId xmlns:p14="http://schemas.microsoft.com/office/powerpoint/2010/main" val="13117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1720" y="16954"/>
            <a:ext cx="5264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Exclusion Criteria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53041" y="1916832"/>
            <a:ext cx="363791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Prior CABG</a:t>
            </a:r>
          </a:p>
          <a:p>
            <a:pPr marL="342900" indent="-342900">
              <a:buAutoNum type="arabicPeriod"/>
            </a:pPr>
            <a:endParaRPr lang="en-GB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n-GB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LVEF &lt; 30%</a:t>
            </a:r>
          </a:p>
          <a:p>
            <a:pPr marL="342900" indent="-342900">
              <a:buAutoNum type="arabicPeriod"/>
            </a:pPr>
            <a:endParaRPr lang="en-GB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n-GB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LM disease</a:t>
            </a:r>
          </a:p>
        </p:txBody>
      </p:sp>
    </p:spTree>
    <p:extLst>
      <p:ext uri="{BB962C8B-B14F-4D97-AF65-F5344CB8AC3E}">
        <p14:creationId xmlns:p14="http://schemas.microsoft.com/office/powerpoint/2010/main" val="23338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2564" y="25666"/>
            <a:ext cx="53381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FAME 2 Primary End Point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0" y="2182212"/>
            <a:ext cx="9143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Composite of </a:t>
            </a:r>
          </a:p>
          <a:p>
            <a:endParaRPr lang="en-GB" sz="3200" b="1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079500"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all cause death </a:t>
            </a:r>
          </a:p>
          <a:p>
            <a:pPr marL="1079500"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myocardial infarction</a:t>
            </a:r>
          </a:p>
          <a:p>
            <a:pPr marL="1079500"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unplanned hospitalization with urgent  </a:t>
            </a:r>
            <a:br>
              <a:rPr lang="en-GB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revascularization</a:t>
            </a:r>
            <a:r>
              <a:rPr lang="en-GB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57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0"/>
            <a:ext cx="6192686" cy="490066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FAME 2 Study Centers (n=28)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732596"/>
              </p:ext>
            </p:extLst>
          </p:nvPr>
        </p:nvGraphicFramePr>
        <p:xfrm>
          <a:off x="173620" y="911279"/>
          <a:ext cx="8611565" cy="590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840"/>
                <a:gridCol w="4653340"/>
                <a:gridCol w="1876385"/>
              </a:tblGrid>
              <a:tr h="4315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Investigators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Centers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# of Patients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Piroth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Hungarian Institute of Cardiology- Hungary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145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Jagic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Clinical Center </a:t>
                      </a:r>
                      <a:r>
                        <a:rPr lang="en-US" sz="1700" b="1" dirty="0" err="1">
                          <a:latin typeface="Calibri"/>
                          <a:ea typeface="Calibri"/>
                          <a:cs typeface="Times New Roman"/>
                        </a:rPr>
                        <a:t>Kragujevac</a:t>
                      </a: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- Serbia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132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Mobius-Winkler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Heart Center Leipzig- Germany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131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Pijls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smtClean="0">
                          <a:latin typeface="Calibri"/>
                          <a:ea typeface="Calibri"/>
                          <a:cs typeface="Times New Roman"/>
                        </a:rPr>
                        <a:t>Catherina-</a:t>
                      </a:r>
                      <a:r>
                        <a:rPr lang="en-US" sz="1700" b="1" dirty="0" err="1" smtClean="0">
                          <a:latin typeface="Calibri"/>
                          <a:ea typeface="Calibri"/>
                          <a:cs typeface="Times New Roman"/>
                        </a:rPr>
                        <a:t>Ziekenhuis</a:t>
                      </a:r>
                      <a:r>
                        <a:rPr lang="en-US" sz="1700" b="1" dirty="0" smtClean="0">
                          <a:latin typeface="Calibri"/>
                          <a:ea typeface="Calibri"/>
                          <a:cs typeface="Times New Roman"/>
                        </a:rPr>
                        <a:t>- The Netherlands </a:t>
                      </a:r>
                      <a:endParaRPr lang="en-US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89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err="1">
                          <a:latin typeface="Calibri"/>
                          <a:ea typeface="Calibri"/>
                          <a:cs typeface="Times New Roman"/>
                        </a:rPr>
                        <a:t>Rioufol</a:t>
                      </a: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700" b="1" dirty="0">
                          <a:latin typeface="Calibri"/>
                          <a:ea typeface="Calibri"/>
                          <a:cs typeface="Times New Roman"/>
                        </a:rPr>
                        <a:t>Hospices Civil de Lyon- France </a:t>
                      </a:r>
                      <a:endParaRPr lang="en-US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86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Witt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err="1">
                          <a:latin typeface="Calibri"/>
                          <a:ea typeface="Calibri"/>
                          <a:cs typeface="Times New Roman"/>
                        </a:rPr>
                        <a:t>Sodersjukhuset</a:t>
                      </a: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- Sweden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85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smtClean="0">
                          <a:latin typeface="Calibri"/>
                          <a:ea typeface="Calibri"/>
                          <a:cs typeface="Times New Roman"/>
                        </a:rPr>
                        <a:t>De Bruyne </a:t>
                      </a:r>
                      <a:endParaRPr lang="en-US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Cardiovascular Center Aalst- Belgium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82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Kala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University Hospital Brno- Czech Republic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75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Fearon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Stanford </a:t>
                      </a:r>
                      <a:r>
                        <a:rPr lang="en-US" sz="1700" b="1" dirty="0" err="1">
                          <a:latin typeface="Calibri"/>
                          <a:ea typeface="Calibri"/>
                          <a:cs typeface="Times New Roman"/>
                        </a:rPr>
                        <a:t>Univ</a:t>
                      </a: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/VA Med Center Palo Alto- USA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50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MacCarthy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Kings College Hospital- UK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42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Engstroem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Rigshospitalet University Hospital- Denmark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42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Oldroyd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Golden Jubilee National Hospital- UK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37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Calibri"/>
                          <a:ea typeface="Calibri"/>
                          <a:cs typeface="Times New Roman"/>
                        </a:rPr>
                        <a:t>Mavromatis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Atlanta VA Medical Center- USA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34 </a:t>
                      </a:r>
                    </a:p>
                  </a:txBody>
                  <a:tcPr/>
                </a:tc>
              </a:tr>
              <a:tr h="388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err="1">
                          <a:latin typeface="Calibri"/>
                          <a:ea typeface="Calibri"/>
                          <a:cs typeface="Times New Roman"/>
                        </a:rPr>
                        <a:t>Manoharan</a:t>
                      </a: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Royal Victoria Hospital- Ireland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27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9601-AE7A-4676-BB17-AE529AECFB5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949308"/>
              </p:ext>
            </p:extLst>
          </p:nvPr>
        </p:nvGraphicFramePr>
        <p:xfrm>
          <a:off x="108067" y="879111"/>
          <a:ext cx="8711843" cy="590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082"/>
                <a:gridCol w="4709165"/>
                <a:gridCol w="1896596"/>
              </a:tblGrid>
              <a:tr h="544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Investigators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Centers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# of Patients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Ver Lee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Northeast Cardiology Associates- USA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25 </a:t>
                      </a:r>
                    </a:p>
                  </a:txBody>
                  <a:tcPr/>
                </a:tc>
              </a:tr>
              <a:tr h="33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Frobert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Orebro University Hospital- Sweden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25 </a:t>
                      </a:r>
                    </a:p>
                  </a:txBody>
                  <a:tcPr/>
                </a:tc>
              </a:tr>
              <a:tr h="33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Curzen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Southampton General Hospital- UK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</a:p>
                  </a:txBody>
                  <a:tcPr/>
                </a:tc>
              </a:tr>
              <a:tr h="378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+mn-lt"/>
                          <a:ea typeface="Calibri"/>
                          <a:cs typeface="Times New Roman"/>
                        </a:rPr>
                        <a:t>Sohn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err="1">
                          <a:latin typeface="+mn-lt"/>
                          <a:ea typeface="Calibri"/>
                          <a:cs typeface="Times New Roman"/>
                        </a:rPr>
                        <a:t>Klinikum</a:t>
                      </a: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 der </a:t>
                      </a:r>
                      <a:r>
                        <a:rPr lang="en-US" sz="1700" b="1" dirty="0" err="1">
                          <a:latin typeface="+mn-lt"/>
                          <a:ea typeface="Calibri"/>
                          <a:cs typeface="Times New Roman"/>
                        </a:rPr>
                        <a:t>Universitat</a:t>
                      </a: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b="1" dirty="0" err="1">
                          <a:latin typeface="+mn-lt"/>
                          <a:ea typeface="Calibri"/>
                          <a:cs typeface="Times New Roman"/>
                        </a:rPr>
                        <a:t>Munchen</a:t>
                      </a: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- Germany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</a:p>
                  </a:txBody>
                  <a:tcPr/>
                </a:tc>
              </a:tr>
              <a:tr h="33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+mn-lt"/>
                          <a:ea typeface="Calibri"/>
                          <a:cs typeface="Times New Roman"/>
                        </a:rPr>
                        <a:t>Uren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Edinburgh Heart Center- Scotland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12 </a:t>
                      </a:r>
                    </a:p>
                  </a:txBody>
                  <a:tcPr/>
                </a:tc>
              </a:tr>
              <a:tr h="36099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Samady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Emory University- USA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12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</a:tr>
              <a:tr h="360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>
                          <a:latin typeface="+mn-lt"/>
                          <a:ea typeface="Calibri"/>
                          <a:cs typeface="Times New Roman"/>
                        </a:rPr>
                        <a:t>Dambrink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err="1">
                          <a:latin typeface="+mn-lt"/>
                          <a:ea typeface="Calibri"/>
                          <a:cs typeface="Times New Roman"/>
                        </a:rPr>
                        <a:t>Isala</a:t>
                      </a: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b="1" dirty="0" err="1">
                          <a:latin typeface="+mn-lt"/>
                          <a:ea typeface="Calibri"/>
                          <a:cs typeface="Times New Roman"/>
                        </a:rPr>
                        <a:t>Klinieken</a:t>
                      </a: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- Netherlands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12 </a:t>
                      </a:r>
                    </a:p>
                  </a:txBody>
                  <a:tcPr/>
                </a:tc>
              </a:tr>
              <a:tr h="33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Mansour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CHUM - Hotel </a:t>
                      </a:r>
                      <a:r>
                        <a:rPr lang="en-US" sz="1700" b="1" dirty="0" err="1">
                          <a:latin typeface="Calibri"/>
                          <a:ea typeface="Calibri"/>
                          <a:cs typeface="Times New Roman"/>
                        </a:rPr>
                        <a:t>Dieu</a:t>
                      </a: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- Canada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</a:p>
                  </a:txBody>
                  <a:tcPr/>
                </a:tc>
              </a:tr>
              <a:tr h="33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Arain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Tulane University- USA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</a:p>
                  </a:txBody>
                  <a:tcPr/>
                </a:tc>
              </a:tr>
              <a:tr h="33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Mates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err="1">
                          <a:latin typeface="+mn-lt"/>
                          <a:ea typeface="Calibri"/>
                          <a:cs typeface="Times New Roman"/>
                        </a:rPr>
                        <a:t>Nemocnice</a:t>
                      </a: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 Na </a:t>
                      </a:r>
                      <a:r>
                        <a:rPr lang="en-US" sz="1700" b="1" dirty="0" err="1">
                          <a:latin typeface="+mn-lt"/>
                          <a:ea typeface="Calibri"/>
                          <a:cs typeface="Times New Roman"/>
                        </a:rPr>
                        <a:t>Homolce</a:t>
                      </a: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- Czech </a:t>
                      </a:r>
                      <a:r>
                        <a:rPr lang="en-US" sz="1700" b="1" dirty="0" smtClean="0">
                          <a:latin typeface="+mn-lt"/>
                          <a:ea typeface="Calibri"/>
                          <a:cs typeface="Times New Roman"/>
                        </a:rPr>
                        <a:t>Republic </a:t>
                      </a:r>
                      <a:endParaRPr lang="en-US" sz="1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</a:p>
                  </a:txBody>
                  <a:tcPr/>
                </a:tc>
              </a:tr>
              <a:tr h="33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Rensing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St. Antonius </a:t>
                      </a:r>
                      <a:r>
                        <a:rPr lang="en-US" sz="1700" b="1" dirty="0" err="1">
                          <a:latin typeface="+mn-lt"/>
                          <a:ea typeface="Calibri"/>
                          <a:cs typeface="Times New Roman"/>
                        </a:rPr>
                        <a:t>Ziekenhuis</a:t>
                      </a: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- Netherlands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latin typeface="+mn-lt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/>
                </a:tc>
              </a:tr>
              <a:tr h="401758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Valgimigli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latin typeface="+mn-lt"/>
                        </a:rPr>
                        <a:t>Universitaria</a:t>
                      </a:r>
                      <a:r>
                        <a:rPr lang="en-US" sz="1700" b="1" dirty="0" smtClean="0">
                          <a:latin typeface="+mn-lt"/>
                        </a:rPr>
                        <a:t> de Ferrara-</a:t>
                      </a:r>
                      <a:r>
                        <a:rPr lang="en-US" sz="1700" b="1" baseline="0" dirty="0" smtClean="0">
                          <a:latin typeface="+mn-lt"/>
                        </a:rPr>
                        <a:t> Italy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4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</a:tr>
              <a:tr h="320537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Rieber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Heart Center Munich- Germany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3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</a:tr>
              <a:tr h="320537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Schampaert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 smtClean="0">
                          <a:latin typeface="+mn-lt"/>
                        </a:rPr>
                        <a:t>Hopital</a:t>
                      </a:r>
                      <a:r>
                        <a:rPr lang="en-US" sz="1700" b="1" dirty="0" smtClean="0">
                          <a:latin typeface="+mn-lt"/>
                        </a:rPr>
                        <a:t> du </a:t>
                      </a:r>
                      <a:r>
                        <a:rPr lang="en-US" sz="1700" b="1" dirty="0" err="1" smtClean="0">
                          <a:latin typeface="+mn-lt"/>
                        </a:rPr>
                        <a:t>Sacre</a:t>
                      </a:r>
                      <a:r>
                        <a:rPr lang="en-US" sz="1700" b="1" dirty="0" smtClean="0">
                          <a:latin typeface="+mn-lt"/>
                        </a:rPr>
                        <a:t> Coeur- Canada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</a:rPr>
                        <a:t>2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9601-AE7A-4676-BB17-AE529AECFB5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51720" y="0"/>
            <a:ext cx="619268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FAME 2 Study Centers (n=28)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3642" y="2119496"/>
            <a:ext cx="8821670" cy="248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800"/>
              </a:lnSpc>
            </a:pP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 recommendation of the independent Data and Safety Monitoring Board* recruitment was halted on January 15</a:t>
            </a:r>
            <a:r>
              <a:rPr lang="en-US" sz="2800" b="1" i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2012 after inclusion of 1220 patients (± 54% of the initially planned number of randomized patients)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9601-AE7A-4676-BB17-AE529AECFB5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42287" y="188640"/>
            <a:ext cx="49499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DSMB Recommendation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504" y="594928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*DSMB: Stephan Windecker, Chairman, Stuart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Pocock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Bernard Gersh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279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5496</TotalTime>
  <Words>1835</Words>
  <Application>Microsoft Office PowerPoint</Application>
  <PresentationFormat>Diavoorstelling (4:3)</PresentationFormat>
  <Paragraphs>801</Paragraphs>
  <Slides>22</Slides>
  <Notes>21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FAME 2 Study Centers (n=28)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 Bruyne</dc:creator>
  <cp:lastModifiedBy>Bernard De Bruyne</cp:lastModifiedBy>
  <cp:revision>218</cp:revision>
  <dcterms:created xsi:type="dcterms:W3CDTF">2012-08-15T15:06:55Z</dcterms:created>
  <dcterms:modified xsi:type="dcterms:W3CDTF">2014-08-22T11:59:55Z</dcterms:modified>
</cp:coreProperties>
</file>